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7.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64" r:id="rId3"/>
    <p:sldMasterId id="2147483665" r:id="rId4"/>
    <p:sldMasterId id="2147483677" r:id="rId5"/>
    <p:sldMasterId id="2147483682" r:id="rId6"/>
    <p:sldMasterId id="2147483696" r:id="rId7"/>
    <p:sldMasterId id="2147483708" r:id="rId8"/>
  </p:sldMasterIdLst>
  <p:notesMasterIdLst>
    <p:notesMasterId r:id="rId35"/>
  </p:notesMasterIdLst>
  <p:sldIdLst>
    <p:sldId id="8717" r:id="rId9"/>
    <p:sldId id="8718" r:id="rId10"/>
    <p:sldId id="8738" r:id="rId11"/>
    <p:sldId id="384" r:id="rId12"/>
    <p:sldId id="8739" r:id="rId13"/>
    <p:sldId id="8740" r:id="rId14"/>
    <p:sldId id="8741" r:id="rId15"/>
    <p:sldId id="8725" r:id="rId16"/>
    <p:sldId id="8734" r:id="rId17"/>
    <p:sldId id="8736" r:id="rId18"/>
    <p:sldId id="8726" r:id="rId19"/>
    <p:sldId id="8727" r:id="rId20"/>
    <p:sldId id="8728" r:id="rId21"/>
    <p:sldId id="8729" r:id="rId22"/>
    <p:sldId id="8730" r:id="rId23"/>
    <p:sldId id="8731" r:id="rId24"/>
    <p:sldId id="8732" r:id="rId25"/>
    <p:sldId id="8733" r:id="rId26"/>
    <p:sldId id="8719" r:id="rId27"/>
    <p:sldId id="3232" r:id="rId28"/>
    <p:sldId id="8721" r:id="rId29"/>
    <p:sldId id="8722" r:id="rId30"/>
    <p:sldId id="8723" r:id="rId31"/>
    <p:sldId id="8724" r:id="rId32"/>
    <p:sldId id="8742" r:id="rId33"/>
    <p:sldId id="8720"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头" id="{7A54B0E6-9DEE-4168-A63C-10412269E3B4}">
          <p14:sldIdLst>
            <p14:sldId id="8717"/>
            <p14:sldId id="8718"/>
            <p14:sldId id="8738"/>
            <p14:sldId id="384"/>
            <p14:sldId id="8739"/>
            <p14:sldId id="8740"/>
            <p14:sldId id="8741"/>
            <p14:sldId id="8725"/>
            <p14:sldId id="8734"/>
            <p14:sldId id="8736"/>
            <p14:sldId id="8726"/>
            <p14:sldId id="8727"/>
            <p14:sldId id="8728"/>
            <p14:sldId id="8729"/>
            <p14:sldId id="8730"/>
            <p14:sldId id="8731"/>
            <p14:sldId id="8732"/>
            <p14:sldId id="8733"/>
            <p14:sldId id="8719"/>
            <p14:sldId id="3232"/>
            <p14:sldId id="8721"/>
            <p14:sldId id="8722"/>
            <p14:sldId id="8723"/>
            <p14:sldId id="8724"/>
            <p14:sldId id="8742"/>
            <p14:sldId id="8720"/>
          </p14:sldIdLst>
        </p14:section>
      </p14:sectionLst>
    </p:ext>
    <p:ext uri="{EFAFB233-063F-42B5-8137-9DF3F51BA10A}">
      <p15:sldGuideLst xmlns:p15="http://schemas.microsoft.com/office/powerpoint/2012/main">
        <p15:guide id="1" orient="horz" pos="822">
          <p15:clr>
            <a:srgbClr val="A4A3A4"/>
          </p15:clr>
        </p15:guide>
        <p15:guide id="2" pos="3840">
          <p15:clr>
            <a:srgbClr val="A4A3A4"/>
          </p15:clr>
        </p15:guide>
        <p15:guide id="3" orient="horz" pos="22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2B60"/>
    <a:srgbClr val="7F2F69"/>
    <a:srgbClr val="580C6E"/>
    <a:srgbClr val="882959"/>
    <a:srgbClr val="B7B7B7"/>
    <a:srgbClr val="660874"/>
    <a:srgbClr val="7038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60"/>
  </p:normalViewPr>
  <p:slideViewPr>
    <p:cSldViewPr snapToGrid="0" showGuides="1">
      <p:cViewPr varScale="1">
        <p:scale>
          <a:sx n="81" d="100"/>
          <a:sy n="81" d="100"/>
        </p:scale>
        <p:origin x="734" y="58"/>
      </p:cViewPr>
      <p:guideLst>
        <p:guide orient="horz" pos="822"/>
        <p:guide pos="3840"/>
        <p:guide orient="horz" pos="2260"/>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21" Type="http://schemas.openxmlformats.org/officeDocument/2006/relationships/slide" Target="slides/slide13.xml"/><Relationship Id="rId34" Type="http://schemas.openxmlformats.org/officeDocument/2006/relationships/slide" Target="slides/slide26.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0F95B-A574-4407-94FF-B32474249F17}" type="datetimeFigureOut">
              <a:rPr lang="zh-CN" altLang="en-US" smtClean="0"/>
              <a:t>2024/6/7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5540DF-3E34-4DB8-9761-D0AD0DBB6A5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5540DF-3E34-4DB8-9761-D0AD0DBB6A54}" type="slidenum">
              <a:rPr lang="zh-CN" altLang="en-US" smtClean="0"/>
              <a:t>4</a:t>
            </a:fld>
            <a:endParaRPr lang="zh-CN" altLang="en-US"/>
          </a:p>
        </p:txBody>
      </p:sp>
    </p:spTree>
    <p:extLst>
      <p:ext uri="{BB962C8B-B14F-4D97-AF65-F5344CB8AC3E}">
        <p14:creationId xmlns:p14="http://schemas.microsoft.com/office/powerpoint/2010/main" val="2984172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无刷</a:t>
            </a:r>
            <a:r>
              <a:rPr lang="en-US" altLang="zh-CN" dirty="0"/>
              <a:t>+</a:t>
            </a:r>
            <a:r>
              <a:rPr lang="zh-CN" altLang="en-US"/>
              <a:t>磁编码器</a:t>
            </a:r>
          </a:p>
        </p:txBody>
      </p:sp>
      <p:sp>
        <p:nvSpPr>
          <p:cNvPr id="4" name="灯片编号占位符 3"/>
          <p:cNvSpPr>
            <a:spLocks noGrp="1"/>
          </p:cNvSpPr>
          <p:nvPr>
            <p:ph type="sldNum" sz="quarter" idx="5"/>
          </p:nvPr>
        </p:nvSpPr>
        <p:spPr/>
        <p:txBody>
          <a:bodyPr/>
          <a:lstStyle/>
          <a:p>
            <a:fld id="{395540DF-3E34-4DB8-9761-D0AD0DBB6A54}" type="slidenum">
              <a:rPr lang="zh-CN" altLang="en-US" smtClean="0"/>
              <a:t>23</a:t>
            </a:fld>
            <a:endParaRPr lang="zh-CN" altLang="en-US"/>
          </a:p>
        </p:txBody>
      </p:sp>
    </p:spTree>
    <p:extLst>
      <p:ext uri="{BB962C8B-B14F-4D97-AF65-F5344CB8AC3E}">
        <p14:creationId xmlns:p14="http://schemas.microsoft.com/office/powerpoint/2010/main" val="2107648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5F45C49-25F1-4F0F-B1A6-369FF2111CE5}" type="datetime1">
              <a:rPr lang="zh-CN" altLang="en-US" smtClean="0"/>
              <a:t>2024/6/7</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718929A7-BED7-489C-BC02-D20B9FB5888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6DB1099-8167-4D4D-85A5-65AEEA659759}" type="datetime1">
              <a:rPr lang="zh-CN" altLang="en-US" smtClean="0"/>
              <a:t>2024/6/7</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718929A7-BED7-489C-BC02-D20B9FB5888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1DA9FBF-6105-44D3-963D-ECC7F4D0B404}" type="datetime1">
              <a:rPr lang="zh-CN" altLang="en-US" smtClean="0"/>
              <a:t>2024/6/7</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718929A7-BED7-489C-BC02-D20B9FB5888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934F5FC-0A1C-42F0-91F3-C06E5BC62F6E}" type="datetime1">
              <a:rPr lang="zh-CN" altLang="en-US" smtClean="0"/>
              <a:t>2024/6/7</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E6B51C8D-DA07-4D55-AE0E-1B6D59914AB5}"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A928C6D-51B3-45AF-9B21-492A0C71E4CF}" type="datetime1">
              <a:rPr lang="zh-CN" altLang="en-US" smtClean="0"/>
              <a:t>2024/6/7</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E6B51C8D-DA07-4D55-AE0E-1B6D59914AB5}"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4DE1A00-D088-4AA7-8FE0-B45386F06DF9}" type="datetime1">
              <a:rPr lang="zh-CN" altLang="en-US" smtClean="0"/>
              <a:t>2024/6/7</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E6B51C8D-DA07-4D55-AE0E-1B6D59914AB5}"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938CCEA-28EA-41B0-979F-CE45A05AA6D2}" type="datetime1">
              <a:rPr lang="zh-CN" altLang="en-US" smtClean="0"/>
              <a:t>2024/6/7</a:t>
            </a:fld>
            <a:endParaRPr lang="zh-CN" altLang="en-US"/>
          </a:p>
        </p:txBody>
      </p:sp>
      <p:sp>
        <p:nvSpPr>
          <p:cNvPr id="6" name="页脚占位符 5"/>
          <p:cNvSpPr>
            <a:spLocks noGrp="1"/>
          </p:cNvSpPr>
          <p:nvPr>
            <p:ph type="ftr" sz="quarter" idx="11"/>
          </p:nvPr>
        </p:nvSpPr>
        <p:spPr/>
        <p:txBody>
          <a:bodyPr/>
          <a:lstStyle/>
          <a:p>
            <a:r>
              <a:rPr lang="en-US" altLang="zh-CN"/>
              <a:t>1</a:t>
            </a:r>
            <a:endParaRPr lang="zh-CN" altLang="en-US"/>
          </a:p>
        </p:txBody>
      </p:sp>
      <p:sp>
        <p:nvSpPr>
          <p:cNvPr id="7" name="灯片编号占位符 6"/>
          <p:cNvSpPr>
            <a:spLocks noGrp="1"/>
          </p:cNvSpPr>
          <p:nvPr>
            <p:ph type="sldNum" sz="quarter" idx="12"/>
          </p:nvPr>
        </p:nvSpPr>
        <p:spPr/>
        <p:txBody>
          <a:bodyPr/>
          <a:lstStyle/>
          <a:p>
            <a:fld id="{E6B51C8D-DA07-4D55-AE0E-1B6D59914AB5}"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422810B-676F-4244-8954-0ABE3F7E92D0}" type="datetime1">
              <a:rPr lang="zh-CN" altLang="en-US" smtClean="0"/>
              <a:t>2024/6/7</a:t>
            </a:fld>
            <a:endParaRPr lang="zh-CN" altLang="en-US"/>
          </a:p>
        </p:txBody>
      </p:sp>
      <p:sp>
        <p:nvSpPr>
          <p:cNvPr id="8" name="页脚占位符 7"/>
          <p:cNvSpPr>
            <a:spLocks noGrp="1"/>
          </p:cNvSpPr>
          <p:nvPr>
            <p:ph type="ftr" sz="quarter" idx="11"/>
          </p:nvPr>
        </p:nvSpPr>
        <p:spPr/>
        <p:txBody>
          <a:bodyPr/>
          <a:lstStyle/>
          <a:p>
            <a:r>
              <a:rPr lang="en-US" altLang="zh-CN"/>
              <a:t>1</a:t>
            </a:r>
            <a:endParaRPr lang="zh-CN" altLang="en-US"/>
          </a:p>
        </p:txBody>
      </p:sp>
      <p:sp>
        <p:nvSpPr>
          <p:cNvPr id="9" name="灯片编号占位符 8"/>
          <p:cNvSpPr>
            <a:spLocks noGrp="1"/>
          </p:cNvSpPr>
          <p:nvPr>
            <p:ph type="sldNum" sz="quarter" idx="12"/>
          </p:nvPr>
        </p:nvSpPr>
        <p:spPr/>
        <p:txBody>
          <a:bodyPr/>
          <a:lstStyle/>
          <a:p>
            <a:fld id="{E6B51C8D-DA07-4D55-AE0E-1B6D59914AB5}"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612DBE-3331-4A14-9214-C7DA4E34F981}" type="datetime1">
              <a:rPr lang="zh-CN" altLang="en-US" smtClean="0"/>
              <a:t>2024/6/7</a:t>
            </a:fld>
            <a:endParaRPr lang="zh-CN" altLang="en-US"/>
          </a:p>
        </p:txBody>
      </p:sp>
      <p:sp>
        <p:nvSpPr>
          <p:cNvPr id="4" name="页脚占位符 3"/>
          <p:cNvSpPr>
            <a:spLocks noGrp="1"/>
          </p:cNvSpPr>
          <p:nvPr>
            <p:ph type="ftr" sz="quarter" idx="11"/>
          </p:nvPr>
        </p:nvSpPr>
        <p:spPr/>
        <p:txBody>
          <a:bodyPr/>
          <a:lstStyle/>
          <a:p>
            <a:r>
              <a:rPr lang="en-US" altLang="zh-CN"/>
              <a:t>1</a:t>
            </a:r>
            <a:endParaRPr lang="zh-CN" altLang="en-US"/>
          </a:p>
        </p:txBody>
      </p:sp>
      <p:sp>
        <p:nvSpPr>
          <p:cNvPr id="5" name="灯片编号占位符 4"/>
          <p:cNvSpPr>
            <a:spLocks noGrp="1"/>
          </p:cNvSpPr>
          <p:nvPr>
            <p:ph type="sldNum" sz="quarter" idx="12"/>
          </p:nvPr>
        </p:nvSpPr>
        <p:spPr/>
        <p:txBody>
          <a:bodyPr/>
          <a:lstStyle/>
          <a:p>
            <a:fld id="{E6B51C8D-DA07-4D55-AE0E-1B6D59914AB5}"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263493-E619-4B36-AE58-A409018DF244}" type="datetime1">
              <a:rPr lang="zh-CN" altLang="en-US" smtClean="0"/>
              <a:t>2024/6/7</a:t>
            </a:fld>
            <a:endParaRPr lang="zh-CN" altLang="en-US"/>
          </a:p>
        </p:txBody>
      </p:sp>
      <p:sp>
        <p:nvSpPr>
          <p:cNvPr id="3" name="页脚占位符 2"/>
          <p:cNvSpPr>
            <a:spLocks noGrp="1"/>
          </p:cNvSpPr>
          <p:nvPr>
            <p:ph type="ftr" sz="quarter" idx="11"/>
          </p:nvPr>
        </p:nvSpPr>
        <p:spPr/>
        <p:txBody>
          <a:bodyPr/>
          <a:lstStyle/>
          <a:p>
            <a:r>
              <a:rPr lang="en-US" altLang="zh-CN"/>
              <a:t>1</a:t>
            </a:r>
            <a:endParaRPr lang="zh-CN" altLang="en-US"/>
          </a:p>
        </p:txBody>
      </p:sp>
      <p:sp>
        <p:nvSpPr>
          <p:cNvPr id="4" name="灯片编号占位符 3"/>
          <p:cNvSpPr>
            <a:spLocks noGrp="1"/>
          </p:cNvSpPr>
          <p:nvPr>
            <p:ph type="sldNum" sz="quarter" idx="12"/>
          </p:nvPr>
        </p:nvSpPr>
        <p:spPr/>
        <p:txBody>
          <a:bodyPr/>
          <a:lstStyle/>
          <a:p>
            <a:fld id="{E6B51C8D-DA07-4D55-AE0E-1B6D59914AB5}"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9DD0B22-451E-46B5-BCB6-E3021C8A243E}" type="datetime1">
              <a:rPr lang="zh-CN" altLang="en-US" smtClean="0"/>
              <a:t>2024/6/7</a:t>
            </a:fld>
            <a:endParaRPr lang="zh-CN" altLang="en-US"/>
          </a:p>
        </p:txBody>
      </p:sp>
      <p:sp>
        <p:nvSpPr>
          <p:cNvPr id="6" name="页脚占位符 5"/>
          <p:cNvSpPr>
            <a:spLocks noGrp="1"/>
          </p:cNvSpPr>
          <p:nvPr>
            <p:ph type="ftr" sz="quarter" idx="11"/>
          </p:nvPr>
        </p:nvSpPr>
        <p:spPr/>
        <p:txBody>
          <a:bodyPr/>
          <a:lstStyle/>
          <a:p>
            <a:r>
              <a:rPr lang="en-US" altLang="zh-CN"/>
              <a:t>1</a:t>
            </a:r>
            <a:endParaRPr lang="zh-CN" altLang="en-US"/>
          </a:p>
        </p:txBody>
      </p:sp>
      <p:sp>
        <p:nvSpPr>
          <p:cNvPr id="7" name="灯片编号占位符 6"/>
          <p:cNvSpPr>
            <a:spLocks noGrp="1"/>
          </p:cNvSpPr>
          <p:nvPr>
            <p:ph type="sldNum" sz="quarter" idx="12"/>
          </p:nvPr>
        </p:nvSpPr>
        <p:spPr/>
        <p:txBody>
          <a:bodyPr/>
          <a:lstStyle/>
          <a:p>
            <a:fld id="{E6B51C8D-DA07-4D55-AE0E-1B6D59914AB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8D7484-8171-41CC-B29C-11E8F6B8876E}" type="datetime1">
              <a:rPr lang="zh-CN" altLang="en-US" smtClean="0"/>
              <a:t>2024/6/7</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718929A7-BED7-489C-BC02-D20B9FB5888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0E9151B-C615-47FE-A199-6582BDC92066}" type="datetime1">
              <a:rPr lang="zh-CN" altLang="en-US" smtClean="0"/>
              <a:t>2024/6/7</a:t>
            </a:fld>
            <a:endParaRPr lang="zh-CN" altLang="en-US"/>
          </a:p>
        </p:txBody>
      </p:sp>
      <p:sp>
        <p:nvSpPr>
          <p:cNvPr id="6" name="页脚占位符 5"/>
          <p:cNvSpPr>
            <a:spLocks noGrp="1"/>
          </p:cNvSpPr>
          <p:nvPr>
            <p:ph type="ftr" sz="quarter" idx="11"/>
          </p:nvPr>
        </p:nvSpPr>
        <p:spPr/>
        <p:txBody>
          <a:bodyPr/>
          <a:lstStyle/>
          <a:p>
            <a:r>
              <a:rPr lang="en-US" altLang="zh-CN"/>
              <a:t>1</a:t>
            </a:r>
            <a:endParaRPr lang="zh-CN" altLang="en-US"/>
          </a:p>
        </p:txBody>
      </p:sp>
      <p:sp>
        <p:nvSpPr>
          <p:cNvPr id="7" name="灯片编号占位符 6"/>
          <p:cNvSpPr>
            <a:spLocks noGrp="1"/>
          </p:cNvSpPr>
          <p:nvPr>
            <p:ph type="sldNum" sz="quarter" idx="12"/>
          </p:nvPr>
        </p:nvSpPr>
        <p:spPr/>
        <p:txBody>
          <a:bodyPr/>
          <a:lstStyle/>
          <a:p>
            <a:fld id="{E6B51C8D-DA07-4D55-AE0E-1B6D59914AB5}"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4BE7C95-F852-4246-9880-3407DFAA5F2F}" type="datetime1">
              <a:rPr lang="zh-CN" altLang="en-US" smtClean="0"/>
              <a:t>2024/6/7</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E6B51C8D-DA07-4D55-AE0E-1B6D59914AB5}"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F0DF819-F21E-4354-A84B-0B87902077F7}" type="datetime1">
              <a:rPr lang="zh-CN" altLang="en-US" smtClean="0"/>
              <a:t>2024/6/7</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E6B51C8D-DA07-4D55-AE0E-1B6D59914AB5}"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58000"/>
          </a:xfrm>
          <a:prstGeom prst="rect">
            <a:avLst/>
          </a:prstGeom>
          <a:solidFill>
            <a:srgbClr val="007A65"/>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6" name="图片 5"/>
          <p:cNvPicPr>
            <a:picLocks noChangeAspect="1"/>
          </p:cNvPicPr>
          <p:nvPr/>
        </p:nvPicPr>
        <p:blipFill rotWithShape="1">
          <a:blip r:embed="rId2">
            <a:clrChange>
              <a:clrFrom>
                <a:srgbClr val="006258"/>
              </a:clrFrom>
              <a:clrTo>
                <a:srgbClr val="006258">
                  <a:alpha val="0"/>
                </a:srgbClr>
              </a:clrTo>
            </a:clrChange>
          </a:blip>
          <a:srcRect l="2850" t="21726" r="88400" b="14400"/>
          <a:stretch>
            <a:fillRect/>
          </a:stretch>
        </p:blipFill>
        <p:spPr>
          <a:xfrm>
            <a:off x="347472" y="165556"/>
            <a:ext cx="1066800" cy="486716"/>
          </a:xfrm>
          <a:prstGeom prst="rect">
            <a:avLst/>
          </a:prstGeom>
          <a:ln>
            <a:noFill/>
          </a:ln>
          <a:effectLst/>
        </p:spPr>
      </p:pic>
      <p:sp>
        <p:nvSpPr>
          <p:cNvPr id="10" name="文本框 9"/>
          <p:cNvSpPr txBox="1"/>
          <p:nvPr/>
        </p:nvSpPr>
        <p:spPr>
          <a:xfrm>
            <a:off x="1580741" y="252464"/>
            <a:ext cx="3253755" cy="256803"/>
          </a:xfrm>
          <a:custGeom>
            <a:avLst/>
            <a:gdLst/>
            <a:ahLst/>
            <a:cxnLst/>
            <a:rect l="l" t="t" r="r" b="b"/>
            <a:pathLst>
              <a:path w="3253755" h="256803">
                <a:moveTo>
                  <a:pt x="1471492" y="205550"/>
                </a:moveTo>
                <a:cubicBezTo>
                  <a:pt x="1472391" y="205550"/>
                  <a:pt x="1470323" y="205730"/>
                  <a:pt x="1465288" y="206090"/>
                </a:cubicBezTo>
                <a:lnTo>
                  <a:pt x="1468990" y="205667"/>
                </a:lnTo>
                <a:close/>
                <a:moveTo>
                  <a:pt x="1712380" y="173720"/>
                </a:moveTo>
                <a:lnTo>
                  <a:pt x="1712380" y="187747"/>
                </a:lnTo>
                <a:lnTo>
                  <a:pt x="1834307" y="187747"/>
                </a:lnTo>
                <a:lnTo>
                  <a:pt x="1834307" y="173720"/>
                </a:lnTo>
                <a:close/>
                <a:moveTo>
                  <a:pt x="2913869" y="154298"/>
                </a:moveTo>
                <a:lnTo>
                  <a:pt x="2913869" y="175878"/>
                </a:lnTo>
                <a:lnTo>
                  <a:pt x="2936528" y="175878"/>
                </a:lnTo>
                <a:lnTo>
                  <a:pt x="2936528" y="154298"/>
                </a:lnTo>
                <a:close/>
                <a:moveTo>
                  <a:pt x="2858840" y="154298"/>
                </a:moveTo>
                <a:lnTo>
                  <a:pt x="2858840" y="175878"/>
                </a:lnTo>
                <a:lnTo>
                  <a:pt x="2881499" y="175878"/>
                </a:lnTo>
                <a:lnTo>
                  <a:pt x="2881499" y="154298"/>
                </a:lnTo>
                <a:close/>
                <a:moveTo>
                  <a:pt x="3171751" y="146745"/>
                </a:moveTo>
                <a:lnTo>
                  <a:pt x="3207358" y="146745"/>
                </a:lnTo>
                <a:lnTo>
                  <a:pt x="3207358" y="158614"/>
                </a:lnTo>
                <a:lnTo>
                  <a:pt x="3253755" y="158614"/>
                </a:lnTo>
                <a:lnTo>
                  <a:pt x="3253755" y="189905"/>
                </a:lnTo>
                <a:lnTo>
                  <a:pt x="3207358" y="189905"/>
                </a:lnTo>
                <a:lnTo>
                  <a:pt x="3207358" y="211485"/>
                </a:lnTo>
                <a:cubicBezTo>
                  <a:pt x="3207358" y="236662"/>
                  <a:pt x="3192971" y="249969"/>
                  <a:pt x="3164198" y="251408"/>
                </a:cubicBezTo>
                <a:cubicBezTo>
                  <a:pt x="3150530" y="251408"/>
                  <a:pt x="3136503" y="251408"/>
                  <a:pt x="3122117" y="251408"/>
                </a:cubicBezTo>
                <a:cubicBezTo>
                  <a:pt x="3119239" y="238460"/>
                  <a:pt x="3116002" y="227670"/>
                  <a:pt x="3112406" y="219038"/>
                </a:cubicBezTo>
                <a:cubicBezTo>
                  <a:pt x="3114564" y="219038"/>
                  <a:pt x="3117081" y="219398"/>
                  <a:pt x="3119959" y="220117"/>
                </a:cubicBezTo>
                <a:cubicBezTo>
                  <a:pt x="3134345" y="220836"/>
                  <a:pt x="3144776" y="221196"/>
                  <a:pt x="3151250" y="221196"/>
                </a:cubicBezTo>
                <a:cubicBezTo>
                  <a:pt x="3164917" y="221196"/>
                  <a:pt x="3171751" y="214722"/>
                  <a:pt x="3171751" y="201774"/>
                </a:cubicBezTo>
                <a:lnTo>
                  <a:pt x="3171751" y="189905"/>
                </a:lnTo>
                <a:lnTo>
                  <a:pt x="3078957" y="189905"/>
                </a:lnTo>
                <a:cubicBezTo>
                  <a:pt x="3080395" y="191344"/>
                  <a:pt x="3082913" y="193502"/>
                  <a:pt x="3086510" y="196379"/>
                </a:cubicBezTo>
                <a:cubicBezTo>
                  <a:pt x="3089387" y="198537"/>
                  <a:pt x="3094782" y="203213"/>
                  <a:pt x="3102695" y="210406"/>
                </a:cubicBezTo>
                <a:lnTo>
                  <a:pt x="3081115" y="231986"/>
                </a:lnTo>
                <a:cubicBezTo>
                  <a:pt x="3068886" y="221915"/>
                  <a:pt x="3056297" y="210406"/>
                  <a:pt x="3043349" y="197458"/>
                </a:cubicBezTo>
                <a:lnTo>
                  <a:pt x="3050902" y="189905"/>
                </a:lnTo>
                <a:lnTo>
                  <a:pt x="2998031" y="189905"/>
                </a:lnTo>
                <a:lnTo>
                  <a:pt x="2998031" y="158614"/>
                </a:lnTo>
                <a:lnTo>
                  <a:pt x="3171751" y="158614"/>
                </a:lnTo>
                <a:close/>
                <a:moveTo>
                  <a:pt x="1432918" y="144587"/>
                </a:moveTo>
                <a:cubicBezTo>
                  <a:pt x="1419969" y="158973"/>
                  <a:pt x="1406302" y="171562"/>
                  <a:pt x="1391915" y="182352"/>
                </a:cubicBezTo>
                <a:cubicBezTo>
                  <a:pt x="1391915" y="182352"/>
                  <a:pt x="1404144" y="181633"/>
                  <a:pt x="1428601" y="180194"/>
                </a:cubicBezTo>
                <a:lnTo>
                  <a:pt x="1428601" y="160772"/>
                </a:lnTo>
                <a:lnTo>
                  <a:pt x="1452340" y="144587"/>
                </a:lnTo>
                <a:close/>
                <a:moveTo>
                  <a:pt x="1712380" y="138113"/>
                </a:moveTo>
                <a:lnTo>
                  <a:pt x="1712380" y="152140"/>
                </a:lnTo>
                <a:lnTo>
                  <a:pt x="1834307" y="152140"/>
                </a:lnTo>
                <a:lnTo>
                  <a:pt x="1834307" y="138113"/>
                </a:lnTo>
                <a:close/>
                <a:moveTo>
                  <a:pt x="1676772" y="113296"/>
                </a:moveTo>
                <a:lnTo>
                  <a:pt x="1870993" y="113296"/>
                </a:lnTo>
                <a:lnTo>
                  <a:pt x="1870993" y="215801"/>
                </a:lnTo>
                <a:cubicBezTo>
                  <a:pt x="1870993" y="236662"/>
                  <a:pt x="1860563" y="248171"/>
                  <a:pt x="1839702" y="250329"/>
                </a:cubicBezTo>
                <a:cubicBezTo>
                  <a:pt x="1824596" y="251768"/>
                  <a:pt x="1809490" y="252487"/>
                  <a:pt x="1794384" y="252487"/>
                </a:cubicBezTo>
                <a:cubicBezTo>
                  <a:pt x="1792945" y="247452"/>
                  <a:pt x="1790787" y="239899"/>
                  <a:pt x="1787910" y="229828"/>
                </a:cubicBezTo>
                <a:cubicBezTo>
                  <a:pt x="1787191" y="226951"/>
                  <a:pt x="1786471" y="224793"/>
                  <a:pt x="1785752" y="223354"/>
                </a:cubicBezTo>
                <a:cubicBezTo>
                  <a:pt x="1798700" y="224073"/>
                  <a:pt x="1810209" y="224433"/>
                  <a:pt x="1820280" y="224433"/>
                </a:cubicBezTo>
                <a:cubicBezTo>
                  <a:pt x="1829631" y="224433"/>
                  <a:pt x="1834307" y="219398"/>
                  <a:pt x="1834307" y="209327"/>
                </a:cubicBezTo>
                <a:lnTo>
                  <a:pt x="1712380" y="209327"/>
                </a:lnTo>
                <a:lnTo>
                  <a:pt x="1712380" y="252487"/>
                </a:lnTo>
                <a:lnTo>
                  <a:pt x="1676772" y="252487"/>
                </a:lnTo>
                <a:close/>
                <a:moveTo>
                  <a:pt x="2913869" y="107901"/>
                </a:moveTo>
                <a:lnTo>
                  <a:pt x="2913869" y="130560"/>
                </a:lnTo>
                <a:lnTo>
                  <a:pt x="2936528" y="130560"/>
                </a:lnTo>
                <a:lnTo>
                  <a:pt x="2936528" y="107901"/>
                </a:lnTo>
                <a:close/>
                <a:moveTo>
                  <a:pt x="2858840" y="107901"/>
                </a:moveTo>
                <a:lnTo>
                  <a:pt x="2858840" y="130560"/>
                </a:lnTo>
                <a:lnTo>
                  <a:pt x="2881499" y="130560"/>
                </a:lnTo>
                <a:lnTo>
                  <a:pt x="2881499" y="107901"/>
                </a:lnTo>
                <a:close/>
                <a:moveTo>
                  <a:pt x="596689" y="98190"/>
                </a:moveTo>
                <a:lnTo>
                  <a:pt x="741276" y="98190"/>
                </a:lnTo>
                <a:lnTo>
                  <a:pt x="741276" y="129481"/>
                </a:lnTo>
                <a:lnTo>
                  <a:pt x="697037" y="158614"/>
                </a:lnTo>
                <a:lnTo>
                  <a:pt x="791989" y="158614"/>
                </a:lnTo>
                <a:lnTo>
                  <a:pt x="791989" y="189905"/>
                </a:lnTo>
                <a:lnTo>
                  <a:pt x="692721" y="189905"/>
                </a:lnTo>
                <a:lnTo>
                  <a:pt x="692721" y="216880"/>
                </a:lnTo>
                <a:cubicBezTo>
                  <a:pt x="692721" y="239179"/>
                  <a:pt x="680852" y="250689"/>
                  <a:pt x="657114" y="251408"/>
                </a:cubicBezTo>
                <a:cubicBezTo>
                  <a:pt x="640569" y="252127"/>
                  <a:pt x="625103" y="252487"/>
                  <a:pt x="610716" y="252487"/>
                </a:cubicBezTo>
                <a:cubicBezTo>
                  <a:pt x="608558" y="240258"/>
                  <a:pt x="605681" y="229468"/>
                  <a:pt x="602084" y="220117"/>
                </a:cubicBezTo>
                <a:cubicBezTo>
                  <a:pt x="615032" y="220836"/>
                  <a:pt x="626901" y="221196"/>
                  <a:pt x="637692" y="221196"/>
                </a:cubicBezTo>
                <a:cubicBezTo>
                  <a:pt x="649920" y="221196"/>
                  <a:pt x="656035" y="216161"/>
                  <a:pt x="656035" y="206090"/>
                </a:cubicBezTo>
                <a:lnTo>
                  <a:pt x="656035" y="189905"/>
                </a:lnTo>
                <a:lnTo>
                  <a:pt x="543818" y="189905"/>
                </a:lnTo>
                <a:lnTo>
                  <a:pt x="543818" y="158614"/>
                </a:lnTo>
                <a:lnTo>
                  <a:pt x="656035" y="158614"/>
                </a:lnTo>
                <a:lnTo>
                  <a:pt x="656035" y="152140"/>
                </a:lnTo>
                <a:lnTo>
                  <a:pt x="690563" y="129481"/>
                </a:lnTo>
                <a:lnTo>
                  <a:pt x="596689" y="129481"/>
                </a:lnTo>
                <a:close/>
                <a:moveTo>
                  <a:pt x="2326519" y="96032"/>
                </a:moveTo>
                <a:cubicBezTo>
                  <a:pt x="2342344" y="117612"/>
                  <a:pt x="2357810" y="138472"/>
                  <a:pt x="2372916" y="158614"/>
                </a:cubicBezTo>
                <a:lnTo>
                  <a:pt x="2342704" y="178036"/>
                </a:lnTo>
                <a:cubicBezTo>
                  <a:pt x="2329756" y="156456"/>
                  <a:pt x="2315369" y="135235"/>
                  <a:pt x="2299544" y="114375"/>
                </a:cubicBezTo>
                <a:close/>
                <a:moveTo>
                  <a:pt x="1220354" y="86321"/>
                </a:moveTo>
                <a:cubicBezTo>
                  <a:pt x="1235460" y="97830"/>
                  <a:pt x="1250206" y="110059"/>
                  <a:pt x="1264593" y="123007"/>
                </a:cubicBezTo>
                <a:lnTo>
                  <a:pt x="1239776" y="146745"/>
                </a:lnTo>
                <a:cubicBezTo>
                  <a:pt x="1228986" y="133797"/>
                  <a:pt x="1215318" y="121208"/>
                  <a:pt x="1198774" y="108980"/>
                </a:cubicBezTo>
                <a:close/>
                <a:moveTo>
                  <a:pt x="134876" y="83084"/>
                </a:moveTo>
                <a:lnTo>
                  <a:pt x="134876" y="138113"/>
                </a:lnTo>
                <a:lnTo>
                  <a:pt x="192063" y="138113"/>
                </a:lnTo>
                <a:lnTo>
                  <a:pt x="192063" y="83084"/>
                </a:lnTo>
                <a:close/>
                <a:moveTo>
                  <a:pt x="37765" y="83084"/>
                </a:moveTo>
                <a:lnTo>
                  <a:pt x="37765" y="138113"/>
                </a:lnTo>
                <a:lnTo>
                  <a:pt x="96032" y="138113"/>
                </a:lnTo>
                <a:lnTo>
                  <a:pt x="96032" y="83084"/>
                </a:lnTo>
                <a:close/>
                <a:moveTo>
                  <a:pt x="1546213" y="75530"/>
                </a:moveTo>
                <a:cubicBezTo>
                  <a:pt x="1546213" y="76969"/>
                  <a:pt x="1545494" y="78768"/>
                  <a:pt x="1544055" y="80926"/>
                </a:cubicBezTo>
                <a:cubicBezTo>
                  <a:pt x="1543336" y="83803"/>
                  <a:pt x="1542616" y="85961"/>
                  <a:pt x="1541897" y="87400"/>
                </a:cubicBezTo>
                <a:cubicBezTo>
                  <a:pt x="1545494" y="112576"/>
                  <a:pt x="1551968" y="134876"/>
                  <a:pt x="1561319" y="154298"/>
                </a:cubicBezTo>
                <a:cubicBezTo>
                  <a:pt x="1572109" y="131998"/>
                  <a:pt x="1578583" y="105743"/>
                  <a:pt x="1580741" y="75530"/>
                </a:cubicBezTo>
                <a:close/>
                <a:moveTo>
                  <a:pt x="473683" y="60424"/>
                </a:moveTo>
                <a:cubicBezTo>
                  <a:pt x="490228" y="97830"/>
                  <a:pt x="506053" y="137034"/>
                  <a:pt x="521159" y="178036"/>
                </a:cubicBezTo>
                <a:lnTo>
                  <a:pt x="481236" y="194221"/>
                </a:lnTo>
                <a:cubicBezTo>
                  <a:pt x="466130" y="149622"/>
                  <a:pt x="451743" y="108980"/>
                  <a:pt x="438076" y="72293"/>
                </a:cubicBezTo>
                <a:close/>
                <a:moveTo>
                  <a:pt x="304279" y="60424"/>
                </a:moveTo>
                <a:lnTo>
                  <a:pt x="342044" y="70135"/>
                </a:lnTo>
                <a:cubicBezTo>
                  <a:pt x="330535" y="115454"/>
                  <a:pt x="317587" y="157535"/>
                  <a:pt x="303200" y="196379"/>
                </a:cubicBezTo>
                <a:cubicBezTo>
                  <a:pt x="297446" y="194221"/>
                  <a:pt x="289533" y="191344"/>
                  <a:pt x="279462" y="187747"/>
                </a:cubicBezTo>
                <a:cubicBezTo>
                  <a:pt x="272269" y="184870"/>
                  <a:pt x="267234" y="182712"/>
                  <a:pt x="264356" y="181273"/>
                </a:cubicBezTo>
                <a:cubicBezTo>
                  <a:pt x="279462" y="142429"/>
                  <a:pt x="292770" y="102146"/>
                  <a:pt x="304279" y="60424"/>
                </a:cubicBezTo>
                <a:close/>
                <a:moveTo>
                  <a:pt x="1446945" y="58266"/>
                </a:moveTo>
                <a:lnTo>
                  <a:pt x="1446945" y="76609"/>
                </a:lnTo>
                <a:lnTo>
                  <a:pt x="1453419" y="76609"/>
                </a:lnTo>
                <a:cubicBezTo>
                  <a:pt x="1459173" y="70855"/>
                  <a:pt x="1464209" y="64740"/>
                  <a:pt x="1468525" y="58266"/>
                </a:cubicBezTo>
                <a:close/>
                <a:moveTo>
                  <a:pt x="1759856" y="52871"/>
                </a:moveTo>
                <a:cubicBezTo>
                  <a:pt x="1745469" y="60784"/>
                  <a:pt x="1732161" y="69056"/>
                  <a:pt x="1719933" y="77688"/>
                </a:cubicBezTo>
                <a:cubicBezTo>
                  <a:pt x="1742951" y="76250"/>
                  <a:pt x="1774242" y="75171"/>
                  <a:pt x="1813806" y="74451"/>
                </a:cubicBezTo>
                <a:cubicBezTo>
                  <a:pt x="1812367" y="73013"/>
                  <a:pt x="1809850" y="70855"/>
                  <a:pt x="1806253" y="67977"/>
                </a:cubicBezTo>
                <a:cubicBezTo>
                  <a:pt x="1802656" y="65819"/>
                  <a:pt x="1799779" y="64021"/>
                  <a:pt x="1797621" y="62582"/>
                </a:cubicBezTo>
                <a:lnTo>
                  <a:pt x="1809490" y="52871"/>
                </a:lnTo>
                <a:close/>
                <a:moveTo>
                  <a:pt x="3057376" y="43160"/>
                </a:moveTo>
                <a:lnTo>
                  <a:pt x="3057376" y="61503"/>
                </a:lnTo>
                <a:lnTo>
                  <a:pt x="3180383" y="61503"/>
                </a:lnTo>
                <a:lnTo>
                  <a:pt x="3180383" y="43160"/>
                </a:lnTo>
                <a:close/>
                <a:moveTo>
                  <a:pt x="944129" y="38844"/>
                </a:moveTo>
                <a:cubicBezTo>
                  <a:pt x="930461" y="56828"/>
                  <a:pt x="913197" y="74092"/>
                  <a:pt x="892336" y="90637"/>
                </a:cubicBezTo>
                <a:lnTo>
                  <a:pt x="995921" y="90637"/>
                </a:lnTo>
                <a:cubicBezTo>
                  <a:pt x="973621" y="73372"/>
                  <a:pt x="956357" y="56108"/>
                  <a:pt x="944129" y="38844"/>
                </a:cubicBezTo>
                <a:close/>
                <a:moveTo>
                  <a:pt x="2191643" y="22659"/>
                </a:moveTo>
                <a:lnTo>
                  <a:pt x="2302781" y="22659"/>
                </a:lnTo>
                <a:lnTo>
                  <a:pt x="2302781" y="56108"/>
                </a:lnTo>
                <a:cubicBezTo>
                  <a:pt x="2299184" y="87759"/>
                  <a:pt x="2290552" y="120129"/>
                  <a:pt x="2276885" y="153219"/>
                </a:cubicBezTo>
                <a:cubicBezTo>
                  <a:pt x="2280481" y="158973"/>
                  <a:pt x="2286236" y="167965"/>
                  <a:pt x="2294149" y="180194"/>
                </a:cubicBezTo>
                <a:cubicBezTo>
                  <a:pt x="2302781" y="193142"/>
                  <a:pt x="2309614" y="203213"/>
                  <a:pt x="2314650" y="210406"/>
                </a:cubicBezTo>
                <a:lnTo>
                  <a:pt x="2282280" y="228749"/>
                </a:lnTo>
                <a:cubicBezTo>
                  <a:pt x="2273648" y="216520"/>
                  <a:pt x="2265375" y="203213"/>
                  <a:pt x="2257462" y="188826"/>
                </a:cubicBezTo>
                <a:cubicBezTo>
                  <a:pt x="2243076" y="211125"/>
                  <a:pt x="2226171" y="230547"/>
                  <a:pt x="2206749" y="247092"/>
                </a:cubicBezTo>
                <a:cubicBezTo>
                  <a:pt x="2206030" y="245653"/>
                  <a:pt x="2204591" y="243136"/>
                  <a:pt x="2202433" y="239539"/>
                </a:cubicBezTo>
                <a:cubicBezTo>
                  <a:pt x="2196679" y="228749"/>
                  <a:pt x="2191643" y="220477"/>
                  <a:pt x="2187327" y="214722"/>
                </a:cubicBezTo>
                <a:cubicBezTo>
                  <a:pt x="2206030" y="200335"/>
                  <a:pt x="2222575" y="180913"/>
                  <a:pt x="2236961" y="156456"/>
                </a:cubicBezTo>
                <a:cubicBezTo>
                  <a:pt x="2219697" y="127682"/>
                  <a:pt x="2204591" y="103585"/>
                  <a:pt x="2191643" y="84163"/>
                </a:cubicBezTo>
                <a:lnTo>
                  <a:pt x="2219697" y="66898"/>
                </a:lnTo>
                <a:cubicBezTo>
                  <a:pt x="2224733" y="73372"/>
                  <a:pt x="2231926" y="84163"/>
                  <a:pt x="2241277" y="99269"/>
                </a:cubicBezTo>
                <a:cubicBezTo>
                  <a:pt x="2246313" y="107901"/>
                  <a:pt x="2250269" y="114375"/>
                  <a:pt x="2253146" y="118691"/>
                </a:cubicBezTo>
                <a:cubicBezTo>
                  <a:pt x="2260340" y="99269"/>
                  <a:pt x="2265015" y="78408"/>
                  <a:pt x="2267174" y="56108"/>
                </a:cubicBezTo>
                <a:lnTo>
                  <a:pt x="2191643" y="56108"/>
                </a:lnTo>
                <a:close/>
                <a:moveTo>
                  <a:pt x="1228986" y="21580"/>
                </a:moveTo>
                <a:cubicBezTo>
                  <a:pt x="1242653" y="30932"/>
                  <a:pt x="1257040" y="42801"/>
                  <a:pt x="1272146" y="57187"/>
                </a:cubicBezTo>
                <a:lnTo>
                  <a:pt x="1248408" y="80926"/>
                </a:lnTo>
                <a:cubicBezTo>
                  <a:pt x="1236179" y="67258"/>
                  <a:pt x="1222512" y="54670"/>
                  <a:pt x="1207406" y="43160"/>
                </a:cubicBezTo>
                <a:close/>
                <a:moveTo>
                  <a:pt x="3021769" y="11869"/>
                </a:moveTo>
                <a:lnTo>
                  <a:pt x="3215990" y="11869"/>
                </a:lnTo>
                <a:lnTo>
                  <a:pt x="3215990" y="90637"/>
                </a:lnTo>
                <a:lnTo>
                  <a:pt x="3057376" y="90637"/>
                </a:lnTo>
                <a:lnTo>
                  <a:pt x="3057376" y="92795"/>
                </a:lnTo>
                <a:cubicBezTo>
                  <a:pt x="3057376" y="104304"/>
                  <a:pt x="3064210" y="110059"/>
                  <a:pt x="3077878" y="110059"/>
                </a:cubicBezTo>
                <a:lnTo>
                  <a:pt x="3193331" y="110059"/>
                </a:lnTo>
                <a:cubicBezTo>
                  <a:pt x="3207718" y="110059"/>
                  <a:pt x="3215990" y="104664"/>
                  <a:pt x="3218148" y="93874"/>
                </a:cubicBezTo>
                <a:cubicBezTo>
                  <a:pt x="3219587" y="86680"/>
                  <a:pt x="3220666" y="78768"/>
                  <a:pt x="3221385" y="70135"/>
                </a:cubicBezTo>
                <a:cubicBezTo>
                  <a:pt x="3222104" y="70135"/>
                  <a:pt x="3223903" y="70855"/>
                  <a:pt x="3226780" y="72293"/>
                </a:cubicBezTo>
                <a:cubicBezTo>
                  <a:pt x="3236132" y="75890"/>
                  <a:pt x="3244764" y="78408"/>
                  <a:pt x="3252676" y="79847"/>
                </a:cubicBezTo>
                <a:cubicBezTo>
                  <a:pt x="3251238" y="88479"/>
                  <a:pt x="3248720" y="98909"/>
                  <a:pt x="3245123" y="111138"/>
                </a:cubicBezTo>
                <a:cubicBezTo>
                  <a:pt x="3244404" y="114015"/>
                  <a:pt x="3244044" y="115813"/>
                  <a:pt x="3244044" y="116533"/>
                </a:cubicBezTo>
                <a:cubicBezTo>
                  <a:pt x="3239728" y="133077"/>
                  <a:pt x="3224622" y="141350"/>
                  <a:pt x="3198726" y="141350"/>
                </a:cubicBezTo>
                <a:lnTo>
                  <a:pt x="3071403" y="141350"/>
                </a:lnTo>
                <a:cubicBezTo>
                  <a:pt x="3038314" y="141350"/>
                  <a:pt x="3021769" y="126244"/>
                  <a:pt x="3021769" y="96032"/>
                </a:cubicBezTo>
                <a:close/>
                <a:moveTo>
                  <a:pt x="2540161" y="11869"/>
                </a:moveTo>
                <a:lnTo>
                  <a:pt x="2567137" y="11869"/>
                </a:lnTo>
                <a:lnTo>
                  <a:pt x="2567137" y="239539"/>
                </a:lnTo>
                <a:lnTo>
                  <a:pt x="2531529" y="239539"/>
                </a:lnTo>
                <a:cubicBezTo>
                  <a:pt x="2531529" y="196379"/>
                  <a:pt x="2531529" y="141709"/>
                  <a:pt x="2531529" y="75530"/>
                </a:cubicBezTo>
                <a:cubicBezTo>
                  <a:pt x="2517862" y="85601"/>
                  <a:pt x="2498799" y="95672"/>
                  <a:pt x="2474342" y="105743"/>
                </a:cubicBezTo>
                <a:lnTo>
                  <a:pt x="2474342" y="71214"/>
                </a:lnTo>
                <a:cubicBezTo>
                  <a:pt x="2510309" y="56108"/>
                  <a:pt x="2532249" y="36327"/>
                  <a:pt x="2540161" y="11869"/>
                </a:cubicBezTo>
                <a:close/>
                <a:moveTo>
                  <a:pt x="2092486" y="11869"/>
                </a:moveTo>
                <a:lnTo>
                  <a:pt x="2119462" y="11869"/>
                </a:lnTo>
                <a:lnTo>
                  <a:pt x="2119462" y="239539"/>
                </a:lnTo>
                <a:lnTo>
                  <a:pt x="2083854" y="239539"/>
                </a:lnTo>
                <a:cubicBezTo>
                  <a:pt x="2083854" y="196379"/>
                  <a:pt x="2083854" y="141709"/>
                  <a:pt x="2083854" y="75530"/>
                </a:cubicBezTo>
                <a:cubicBezTo>
                  <a:pt x="2070187" y="85601"/>
                  <a:pt x="2051125" y="95672"/>
                  <a:pt x="2026667" y="105743"/>
                </a:cubicBezTo>
                <a:lnTo>
                  <a:pt x="2026667" y="71214"/>
                </a:lnTo>
                <a:cubicBezTo>
                  <a:pt x="2062634" y="56108"/>
                  <a:pt x="2084574" y="36327"/>
                  <a:pt x="2092486" y="11869"/>
                </a:cubicBezTo>
                <a:close/>
                <a:moveTo>
                  <a:pt x="1192300" y="9711"/>
                </a:moveTo>
                <a:lnTo>
                  <a:pt x="1202011" y="39923"/>
                </a:lnTo>
                <a:cubicBezTo>
                  <a:pt x="1197695" y="40643"/>
                  <a:pt x="1191221" y="41722"/>
                  <a:pt x="1182589" y="43160"/>
                </a:cubicBezTo>
                <a:cubicBezTo>
                  <a:pt x="1175395" y="43880"/>
                  <a:pt x="1169641" y="44599"/>
                  <a:pt x="1165325" y="45318"/>
                </a:cubicBezTo>
                <a:lnTo>
                  <a:pt x="1165325" y="76609"/>
                </a:lnTo>
                <a:lnTo>
                  <a:pt x="1198774" y="76609"/>
                </a:lnTo>
                <a:lnTo>
                  <a:pt x="1198774" y="108980"/>
                </a:lnTo>
                <a:lnTo>
                  <a:pt x="1198774" y="110059"/>
                </a:lnTo>
                <a:lnTo>
                  <a:pt x="1165325" y="110059"/>
                </a:lnTo>
                <a:lnTo>
                  <a:pt x="1165325" y="131639"/>
                </a:lnTo>
                <a:lnTo>
                  <a:pt x="1177194" y="120849"/>
                </a:lnTo>
                <a:cubicBezTo>
                  <a:pt x="1190142" y="131639"/>
                  <a:pt x="1200572" y="141350"/>
                  <a:pt x="1208485" y="149982"/>
                </a:cubicBezTo>
                <a:lnTo>
                  <a:pt x="1186905" y="170483"/>
                </a:lnTo>
                <a:cubicBezTo>
                  <a:pt x="1183308" y="166167"/>
                  <a:pt x="1178632" y="160772"/>
                  <a:pt x="1172878" y="154298"/>
                </a:cubicBezTo>
                <a:cubicBezTo>
                  <a:pt x="1169281" y="149982"/>
                  <a:pt x="1166763" y="147104"/>
                  <a:pt x="1165325" y="145666"/>
                </a:cubicBezTo>
                <a:lnTo>
                  <a:pt x="1165325" y="253566"/>
                </a:lnTo>
                <a:lnTo>
                  <a:pt x="1131875" y="253566"/>
                </a:lnTo>
                <a:lnTo>
                  <a:pt x="1131875" y="169404"/>
                </a:lnTo>
                <a:cubicBezTo>
                  <a:pt x="1123963" y="185949"/>
                  <a:pt x="1114611" y="201414"/>
                  <a:pt x="1103821" y="215801"/>
                </a:cubicBezTo>
                <a:cubicBezTo>
                  <a:pt x="1101663" y="205011"/>
                  <a:pt x="1097707" y="191344"/>
                  <a:pt x="1091952" y="174799"/>
                </a:cubicBezTo>
                <a:cubicBezTo>
                  <a:pt x="1108497" y="155377"/>
                  <a:pt x="1121085" y="133797"/>
                  <a:pt x="1129717" y="110059"/>
                </a:cubicBezTo>
                <a:lnTo>
                  <a:pt x="1095189" y="110059"/>
                </a:lnTo>
                <a:lnTo>
                  <a:pt x="1095189" y="76609"/>
                </a:lnTo>
                <a:lnTo>
                  <a:pt x="1131875" y="76609"/>
                </a:lnTo>
                <a:lnTo>
                  <a:pt x="1131875" y="48555"/>
                </a:lnTo>
                <a:cubicBezTo>
                  <a:pt x="1128279" y="48555"/>
                  <a:pt x="1123243" y="48915"/>
                  <a:pt x="1116769" y="49634"/>
                </a:cubicBezTo>
                <a:cubicBezTo>
                  <a:pt x="1109576" y="49634"/>
                  <a:pt x="1104181" y="49994"/>
                  <a:pt x="1100584" y="50713"/>
                </a:cubicBezTo>
                <a:cubicBezTo>
                  <a:pt x="1098426" y="39204"/>
                  <a:pt x="1096268" y="29133"/>
                  <a:pt x="1094110" y="20501"/>
                </a:cubicBezTo>
                <a:cubicBezTo>
                  <a:pt x="1129358" y="17624"/>
                  <a:pt x="1162088" y="14027"/>
                  <a:pt x="1192300" y="9711"/>
                </a:cubicBezTo>
                <a:close/>
                <a:moveTo>
                  <a:pt x="1415653" y="4316"/>
                </a:moveTo>
                <a:lnTo>
                  <a:pt x="1446945" y="4316"/>
                </a:lnTo>
                <a:lnTo>
                  <a:pt x="1446945" y="31291"/>
                </a:lnTo>
                <a:lnTo>
                  <a:pt x="1473920" y="31291"/>
                </a:lnTo>
                <a:lnTo>
                  <a:pt x="1473920" y="49634"/>
                </a:lnTo>
                <a:cubicBezTo>
                  <a:pt x="1475358" y="47476"/>
                  <a:pt x="1477876" y="43880"/>
                  <a:pt x="1481473" y="38844"/>
                </a:cubicBezTo>
                <a:cubicBezTo>
                  <a:pt x="1485069" y="33809"/>
                  <a:pt x="1487947" y="29853"/>
                  <a:pt x="1490105" y="26975"/>
                </a:cubicBezTo>
                <a:lnTo>
                  <a:pt x="1513843" y="43160"/>
                </a:lnTo>
                <a:cubicBezTo>
                  <a:pt x="1505211" y="56108"/>
                  <a:pt x="1497298" y="67258"/>
                  <a:pt x="1490105" y="76609"/>
                </a:cubicBezTo>
                <a:lnTo>
                  <a:pt x="1499816" y="76609"/>
                </a:lnTo>
                <a:lnTo>
                  <a:pt x="1499816" y="102506"/>
                </a:lnTo>
                <a:cubicBezTo>
                  <a:pt x="1514203" y="71574"/>
                  <a:pt x="1524993" y="38844"/>
                  <a:pt x="1532186" y="4316"/>
                </a:cubicBezTo>
                <a:lnTo>
                  <a:pt x="1566714" y="7553"/>
                </a:lnTo>
                <a:cubicBezTo>
                  <a:pt x="1565995" y="11150"/>
                  <a:pt x="1564556" y="16185"/>
                  <a:pt x="1562398" y="22659"/>
                </a:cubicBezTo>
                <a:cubicBezTo>
                  <a:pt x="1559521" y="32011"/>
                  <a:pt x="1557722" y="39204"/>
                  <a:pt x="1557003" y="44239"/>
                </a:cubicBezTo>
                <a:lnTo>
                  <a:pt x="1622822" y="44239"/>
                </a:lnTo>
                <a:lnTo>
                  <a:pt x="1622822" y="75530"/>
                </a:lnTo>
                <a:lnTo>
                  <a:pt x="1612032" y="75530"/>
                </a:lnTo>
                <a:cubicBezTo>
                  <a:pt x="1608435" y="119410"/>
                  <a:pt x="1598365" y="156456"/>
                  <a:pt x="1581820" y="186668"/>
                </a:cubicBezTo>
                <a:cubicBezTo>
                  <a:pt x="1593329" y="201055"/>
                  <a:pt x="1607716" y="212564"/>
                  <a:pt x="1624980" y="221196"/>
                </a:cubicBezTo>
                <a:cubicBezTo>
                  <a:pt x="1619945" y="224793"/>
                  <a:pt x="1612392" y="235223"/>
                  <a:pt x="1602321" y="252487"/>
                </a:cubicBezTo>
                <a:cubicBezTo>
                  <a:pt x="1586496" y="241697"/>
                  <a:pt x="1572828" y="230188"/>
                  <a:pt x="1561319" y="217959"/>
                </a:cubicBezTo>
                <a:cubicBezTo>
                  <a:pt x="1546932" y="233065"/>
                  <a:pt x="1530028" y="246013"/>
                  <a:pt x="1510606" y="256803"/>
                </a:cubicBezTo>
                <a:cubicBezTo>
                  <a:pt x="1506290" y="250329"/>
                  <a:pt x="1499456" y="242057"/>
                  <a:pt x="1490105" y="231986"/>
                </a:cubicBezTo>
                <a:cubicBezTo>
                  <a:pt x="1487947" y="229109"/>
                  <a:pt x="1486148" y="226951"/>
                  <a:pt x="1484710" y="225512"/>
                </a:cubicBezTo>
                <a:cubicBezTo>
                  <a:pt x="1507009" y="216161"/>
                  <a:pt x="1525712" y="202853"/>
                  <a:pt x="1540818" y="185589"/>
                </a:cubicBezTo>
                <a:cubicBezTo>
                  <a:pt x="1533625" y="169763"/>
                  <a:pt x="1527151" y="152140"/>
                  <a:pt x="1521396" y="132718"/>
                </a:cubicBezTo>
                <a:cubicBezTo>
                  <a:pt x="1520677" y="134156"/>
                  <a:pt x="1519598" y="136314"/>
                  <a:pt x="1518159" y="139192"/>
                </a:cubicBezTo>
                <a:cubicBezTo>
                  <a:pt x="1516001" y="143508"/>
                  <a:pt x="1514203" y="146385"/>
                  <a:pt x="1512764" y="147824"/>
                </a:cubicBezTo>
                <a:cubicBezTo>
                  <a:pt x="1507009" y="137753"/>
                  <a:pt x="1500175" y="127323"/>
                  <a:pt x="1492263" y="116533"/>
                </a:cubicBezTo>
                <a:cubicBezTo>
                  <a:pt x="1492982" y="114375"/>
                  <a:pt x="1494421" y="111497"/>
                  <a:pt x="1496579" y="107901"/>
                </a:cubicBezTo>
                <a:cubicBezTo>
                  <a:pt x="1497298" y="105743"/>
                  <a:pt x="1498017" y="104304"/>
                  <a:pt x="1498737" y="103585"/>
                </a:cubicBezTo>
                <a:lnTo>
                  <a:pt x="1468525" y="103585"/>
                </a:lnTo>
                <a:cubicBezTo>
                  <a:pt x="1467086" y="105023"/>
                  <a:pt x="1464928" y="107541"/>
                  <a:pt x="1462051" y="111138"/>
                </a:cubicBezTo>
                <a:cubicBezTo>
                  <a:pt x="1459173" y="114015"/>
                  <a:pt x="1457015" y="116533"/>
                  <a:pt x="1455577" y="118691"/>
                </a:cubicBezTo>
                <a:lnTo>
                  <a:pt x="1491184" y="118691"/>
                </a:lnTo>
                <a:lnTo>
                  <a:pt x="1491184" y="145666"/>
                </a:lnTo>
                <a:lnTo>
                  <a:pt x="1459893" y="167246"/>
                </a:lnTo>
                <a:lnTo>
                  <a:pt x="1459893" y="176957"/>
                </a:lnTo>
                <a:cubicBezTo>
                  <a:pt x="1474999" y="175518"/>
                  <a:pt x="1489745" y="174439"/>
                  <a:pt x="1504132" y="173720"/>
                </a:cubicBezTo>
                <a:cubicBezTo>
                  <a:pt x="1504132" y="178036"/>
                  <a:pt x="1503772" y="184150"/>
                  <a:pt x="1503053" y="192063"/>
                </a:cubicBezTo>
                <a:cubicBezTo>
                  <a:pt x="1503053" y="196379"/>
                  <a:pt x="1503053" y="199616"/>
                  <a:pt x="1503053" y="201774"/>
                </a:cubicBezTo>
                <a:lnTo>
                  <a:pt x="1468990" y="205667"/>
                </a:lnTo>
                <a:lnTo>
                  <a:pt x="1459893" y="206090"/>
                </a:lnTo>
                <a:lnTo>
                  <a:pt x="1459893" y="223354"/>
                </a:lnTo>
                <a:cubicBezTo>
                  <a:pt x="1459173" y="239179"/>
                  <a:pt x="1451620" y="248171"/>
                  <a:pt x="1437234" y="250329"/>
                </a:cubicBezTo>
                <a:cubicBezTo>
                  <a:pt x="1435076" y="250329"/>
                  <a:pt x="1430760" y="250329"/>
                  <a:pt x="1424285" y="250329"/>
                </a:cubicBezTo>
                <a:cubicBezTo>
                  <a:pt x="1412776" y="251048"/>
                  <a:pt x="1403784" y="251408"/>
                  <a:pt x="1397310" y="251408"/>
                </a:cubicBezTo>
                <a:cubicBezTo>
                  <a:pt x="1396591" y="249250"/>
                  <a:pt x="1395872" y="246013"/>
                  <a:pt x="1395152" y="241697"/>
                </a:cubicBezTo>
                <a:cubicBezTo>
                  <a:pt x="1392994" y="232346"/>
                  <a:pt x="1391556" y="226231"/>
                  <a:pt x="1390836" y="223354"/>
                </a:cubicBezTo>
                <a:cubicBezTo>
                  <a:pt x="1401626" y="224073"/>
                  <a:pt x="1410258" y="224433"/>
                  <a:pt x="1416732" y="224433"/>
                </a:cubicBezTo>
                <a:cubicBezTo>
                  <a:pt x="1424645" y="223714"/>
                  <a:pt x="1428601" y="220117"/>
                  <a:pt x="1428601" y="213643"/>
                </a:cubicBezTo>
                <a:lnTo>
                  <a:pt x="1428601" y="209327"/>
                </a:lnTo>
                <a:cubicBezTo>
                  <a:pt x="1422847" y="210046"/>
                  <a:pt x="1414934" y="210766"/>
                  <a:pt x="1404863" y="211485"/>
                </a:cubicBezTo>
                <a:cubicBezTo>
                  <a:pt x="1391915" y="212924"/>
                  <a:pt x="1382204" y="214003"/>
                  <a:pt x="1375730" y="214722"/>
                </a:cubicBezTo>
                <a:lnTo>
                  <a:pt x="1371414" y="184510"/>
                </a:lnTo>
                <a:cubicBezTo>
                  <a:pt x="1376450" y="183791"/>
                  <a:pt x="1381125" y="183431"/>
                  <a:pt x="1385441" y="183431"/>
                </a:cubicBezTo>
                <a:cubicBezTo>
                  <a:pt x="1380406" y="174080"/>
                  <a:pt x="1375371" y="165807"/>
                  <a:pt x="1370335" y="158614"/>
                </a:cubicBezTo>
                <a:cubicBezTo>
                  <a:pt x="1371774" y="157894"/>
                  <a:pt x="1373932" y="156456"/>
                  <a:pt x="1376809" y="154298"/>
                </a:cubicBezTo>
                <a:cubicBezTo>
                  <a:pt x="1380406" y="152140"/>
                  <a:pt x="1384722" y="148903"/>
                  <a:pt x="1389757" y="144587"/>
                </a:cubicBezTo>
                <a:lnTo>
                  <a:pt x="1373572" y="144587"/>
                </a:lnTo>
                <a:lnTo>
                  <a:pt x="1373572" y="118691"/>
                </a:lnTo>
                <a:lnTo>
                  <a:pt x="1415653" y="118691"/>
                </a:lnTo>
                <a:cubicBezTo>
                  <a:pt x="1417092" y="117252"/>
                  <a:pt x="1419250" y="115094"/>
                  <a:pt x="1422127" y="112217"/>
                </a:cubicBezTo>
                <a:cubicBezTo>
                  <a:pt x="1425005" y="108620"/>
                  <a:pt x="1427522" y="105743"/>
                  <a:pt x="1429681" y="103585"/>
                </a:cubicBezTo>
                <a:lnTo>
                  <a:pt x="1372493" y="103585"/>
                </a:lnTo>
                <a:lnTo>
                  <a:pt x="1372493" y="76609"/>
                </a:lnTo>
                <a:lnTo>
                  <a:pt x="1415653" y="76609"/>
                </a:lnTo>
                <a:lnTo>
                  <a:pt x="1415653" y="58266"/>
                </a:lnTo>
                <a:lnTo>
                  <a:pt x="1382204" y="58266"/>
                </a:lnTo>
                <a:lnTo>
                  <a:pt x="1382204" y="31291"/>
                </a:lnTo>
                <a:lnTo>
                  <a:pt x="1415653" y="31291"/>
                </a:lnTo>
                <a:close/>
                <a:moveTo>
                  <a:pt x="374415" y="4316"/>
                </a:moveTo>
                <a:lnTo>
                  <a:pt x="415417" y="4316"/>
                </a:lnTo>
                <a:lnTo>
                  <a:pt x="415417" y="199616"/>
                </a:lnTo>
                <a:cubicBezTo>
                  <a:pt x="415417" y="230547"/>
                  <a:pt x="403907" y="247092"/>
                  <a:pt x="380889" y="249250"/>
                </a:cubicBezTo>
                <a:cubicBezTo>
                  <a:pt x="364344" y="249969"/>
                  <a:pt x="347439" y="250329"/>
                  <a:pt x="330175" y="250329"/>
                </a:cubicBezTo>
                <a:cubicBezTo>
                  <a:pt x="328737" y="243136"/>
                  <a:pt x="326219" y="233425"/>
                  <a:pt x="322622" y="221196"/>
                </a:cubicBezTo>
                <a:cubicBezTo>
                  <a:pt x="321903" y="217599"/>
                  <a:pt x="321184" y="214722"/>
                  <a:pt x="320464" y="212564"/>
                </a:cubicBezTo>
                <a:cubicBezTo>
                  <a:pt x="332693" y="214003"/>
                  <a:pt x="344562" y="214722"/>
                  <a:pt x="356072" y="214722"/>
                </a:cubicBezTo>
                <a:cubicBezTo>
                  <a:pt x="368300" y="214722"/>
                  <a:pt x="374415" y="207529"/>
                  <a:pt x="374415" y="193142"/>
                </a:cubicBezTo>
                <a:close/>
                <a:moveTo>
                  <a:pt x="2383706" y="3237"/>
                </a:moveTo>
                <a:lnTo>
                  <a:pt x="2420392" y="3237"/>
                </a:lnTo>
                <a:lnTo>
                  <a:pt x="2420392" y="47476"/>
                </a:lnTo>
                <a:lnTo>
                  <a:pt x="2444130" y="47476"/>
                </a:lnTo>
                <a:lnTo>
                  <a:pt x="2444130" y="80925"/>
                </a:lnTo>
                <a:lnTo>
                  <a:pt x="2420392" y="80925"/>
                </a:lnTo>
                <a:lnTo>
                  <a:pt x="2420392" y="212564"/>
                </a:lnTo>
                <a:cubicBezTo>
                  <a:pt x="2420392" y="237741"/>
                  <a:pt x="2407804" y="250329"/>
                  <a:pt x="2382627" y="250329"/>
                </a:cubicBezTo>
                <a:cubicBezTo>
                  <a:pt x="2367521" y="251048"/>
                  <a:pt x="2351336" y="251408"/>
                  <a:pt x="2334072" y="251408"/>
                </a:cubicBezTo>
                <a:cubicBezTo>
                  <a:pt x="2332633" y="239899"/>
                  <a:pt x="2329756" y="228030"/>
                  <a:pt x="2325440" y="215801"/>
                </a:cubicBezTo>
                <a:cubicBezTo>
                  <a:pt x="2329036" y="215801"/>
                  <a:pt x="2334431" y="215801"/>
                  <a:pt x="2341625" y="215801"/>
                </a:cubicBezTo>
                <a:cubicBezTo>
                  <a:pt x="2350976" y="216520"/>
                  <a:pt x="2358529" y="216880"/>
                  <a:pt x="2364284" y="216880"/>
                </a:cubicBezTo>
                <a:cubicBezTo>
                  <a:pt x="2377232" y="217599"/>
                  <a:pt x="2383706" y="211845"/>
                  <a:pt x="2383706" y="199616"/>
                </a:cubicBezTo>
                <a:lnTo>
                  <a:pt x="2383706" y="80925"/>
                </a:lnTo>
                <a:lnTo>
                  <a:pt x="2309255" y="80925"/>
                </a:lnTo>
                <a:lnTo>
                  <a:pt x="2309255" y="47476"/>
                </a:lnTo>
                <a:lnTo>
                  <a:pt x="2383706" y="47476"/>
                </a:lnTo>
                <a:close/>
                <a:moveTo>
                  <a:pt x="1274304" y="3237"/>
                </a:moveTo>
                <a:lnTo>
                  <a:pt x="1310990" y="3237"/>
                </a:lnTo>
                <a:lnTo>
                  <a:pt x="1310990" y="156456"/>
                </a:lnTo>
                <a:lnTo>
                  <a:pt x="1345518" y="153219"/>
                </a:lnTo>
                <a:lnTo>
                  <a:pt x="1348755" y="185589"/>
                </a:lnTo>
                <a:lnTo>
                  <a:pt x="1310990" y="188826"/>
                </a:lnTo>
                <a:lnTo>
                  <a:pt x="1310990" y="253566"/>
                </a:lnTo>
                <a:lnTo>
                  <a:pt x="1274304" y="253566"/>
                </a:lnTo>
                <a:lnTo>
                  <a:pt x="1274304" y="192063"/>
                </a:lnTo>
                <a:lnTo>
                  <a:pt x="1195537" y="199616"/>
                </a:lnTo>
                <a:lnTo>
                  <a:pt x="1191221" y="167246"/>
                </a:lnTo>
                <a:lnTo>
                  <a:pt x="1274304" y="159693"/>
                </a:lnTo>
                <a:close/>
                <a:moveTo>
                  <a:pt x="2753097" y="2158"/>
                </a:moveTo>
                <a:lnTo>
                  <a:pt x="2784388" y="5395"/>
                </a:lnTo>
                <a:cubicBezTo>
                  <a:pt x="2783669" y="7553"/>
                  <a:pt x="2782950" y="10790"/>
                  <a:pt x="2782230" y="15106"/>
                </a:cubicBezTo>
                <a:cubicBezTo>
                  <a:pt x="2780072" y="23738"/>
                  <a:pt x="2778634" y="30212"/>
                  <a:pt x="2777914" y="34528"/>
                </a:cubicBezTo>
                <a:lnTo>
                  <a:pt x="2818917" y="34528"/>
                </a:lnTo>
                <a:lnTo>
                  <a:pt x="2818917" y="63661"/>
                </a:lnTo>
                <a:lnTo>
                  <a:pt x="2770361" y="63661"/>
                </a:lnTo>
                <a:cubicBezTo>
                  <a:pt x="2766045" y="83803"/>
                  <a:pt x="2761010" y="103585"/>
                  <a:pt x="2755255" y="123007"/>
                </a:cubicBezTo>
                <a:lnTo>
                  <a:pt x="2769282" y="123007"/>
                </a:lnTo>
                <a:lnTo>
                  <a:pt x="2769282" y="79847"/>
                </a:lnTo>
                <a:lnTo>
                  <a:pt x="2799495" y="79847"/>
                </a:lnTo>
                <a:lnTo>
                  <a:pt x="2799495" y="123007"/>
                </a:lnTo>
                <a:lnTo>
                  <a:pt x="2819996" y="123007"/>
                </a:lnTo>
                <a:lnTo>
                  <a:pt x="2819996" y="153219"/>
                </a:lnTo>
                <a:lnTo>
                  <a:pt x="2799495" y="153219"/>
                </a:lnTo>
                <a:lnTo>
                  <a:pt x="2799495" y="175878"/>
                </a:lnTo>
                <a:cubicBezTo>
                  <a:pt x="2806688" y="175159"/>
                  <a:pt x="2813522" y="174799"/>
                  <a:pt x="2819996" y="174799"/>
                </a:cubicBezTo>
                <a:cubicBezTo>
                  <a:pt x="2819996" y="185589"/>
                  <a:pt x="2819996" y="195660"/>
                  <a:pt x="2819996" y="205011"/>
                </a:cubicBezTo>
                <a:cubicBezTo>
                  <a:pt x="2817118" y="205011"/>
                  <a:pt x="2813522" y="205371"/>
                  <a:pt x="2809206" y="206090"/>
                </a:cubicBezTo>
                <a:cubicBezTo>
                  <a:pt x="2804890" y="206090"/>
                  <a:pt x="2801653" y="206090"/>
                  <a:pt x="2799495" y="206090"/>
                </a:cubicBezTo>
                <a:lnTo>
                  <a:pt x="2799495" y="253566"/>
                </a:lnTo>
                <a:lnTo>
                  <a:pt x="2769282" y="253566"/>
                </a:lnTo>
                <a:lnTo>
                  <a:pt x="2769282" y="208248"/>
                </a:lnTo>
                <a:cubicBezTo>
                  <a:pt x="2748422" y="208967"/>
                  <a:pt x="2732596" y="210046"/>
                  <a:pt x="2721806" y="211485"/>
                </a:cubicBezTo>
                <a:lnTo>
                  <a:pt x="2721806" y="179115"/>
                </a:lnTo>
                <a:cubicBezTo>
                  <a:pt x="2726122" y="178396"/>
                  <a:pt x="2734035" y="178036"/>
                  <a:pt x="2745544" y="178036"/>
                </a:cubicBezTo>
                <a:cubicBezTo>
                  <a:pt x="2755615" y="177317"/>
                  <a:pt x="2763528" y="176957"/>
                  <a:pt x="2769282" y="176957"/>
                </a:cubicBezTo>
                <a:lnTo>
                  <a:pt x="2769282" y="153219"/>
                </a:lnTo>
                <a:lnTo>
                  <a:pt x="2723964" y="153219"/>
                </a:lnTo>
                <a:lnTo>
                  <a:pt x="2723964" y="123007"/>
                </a:lnTo>
                <a:cubicBezTo>
                  <a:pt x="2730438" y="102146"/>
                  <a:pt x="2735833" y="82364"/>
                  <a:pt x="2740149" y="63661"/>
                </a:cubicBezTo>
                <a:lnTo>
                  <a:pt x="2721806" y="63661"/>
                </a:lnTo>
                <a:lnTo>
                  <a:pt x="2721806" y="34528"/>
                </a:lnTo>
                <a:lnTo>
                  <a:pt x="2746623" y="34528"/>
                </a:lnTo>
                <a:cubicBezTo>
                  <a:pt x="2748781" y="23738"/>
                  <a:pt x="2750939" y="12948"/>
                  <a:pt x="2753097" y="2158"/>
                </a:cubicBezTo>
                <a:close/>
                <a:moveTo>
                  <a:pt x="927944" y="2158"/>
                </a:moveTo>
                <a:lnTo>
                  <a:pt x="972183" y="2158"/>
                </a:lnTo>
                <a:lnTo>
                  <a:pt x="965709" y="11869"/>
                </a:lnTo>
                <a:cubicBezTo>
                  <a:pt x="988727" y="44239"/>
                  <a:pt x="1024335" y="71574"/>
                  <a:pt x="1072530" y="93874"/>
                </a:cubicBezTo>
                <a:cubicBezTo>
                  <a:pt x="1067495" y="99628"/>
                  <a:pt x="1061021" y="107901"/>
                  <a:pt x="1053108" y="118691"/>
                </a:cubicBezTo>
                <a:cubicBezTo>
                  <a:pt x="1050950" y="120849"/>
                  <a:pt x="1049511" y="122647"/>
                  <a:pt x="1048792" y="124086"/>
                </a:cubicBezTo>
                <a:cubicBezTo>
                  <a:pt x="1035844" y="117612"/>
                  <a:pt x="1023975" y="110418"/>
                  <a:pt x="1013185" y="102506"/>
                </a:cubicBezTo>
                <a:lnTo>
                  <a:pt x="1013185" y="124086"/>
                </a:lnTo>
                <a:lnTo>
                  <a:pt x="963551" y="124086"/>
                </a:lnTo>
                <a:lnTo>
                  <a:pt x="963551" y="149982"/>
                </a:lnTo>
                <a:lnTo>
                  <a:pt x="1040160" y="149982"/>
                </a:lnTo>
                <a:lnTo>
                  <a:pt x="1040160" y="182352"/>
                </a:lnTo>
                <a:lnTo>
                  <a:pt x="963551" y="182352"/>
                </a:lnTo>
                <a:lnTo>
                  <a:pt x="963551" y="213643"/>
                </a:lnTo>
                <a:lnTo>
                  <a:pt x="1060661" y="213643"/>
                </a:lnTo>
                <a:lnTo>
                  <a:pt x="1060661" y="243855"/>
                </a:lnTo>
                <a:lnTo>
                  <a:pt x="827596" y="243855"/>
                </a:lnTo>
                <a:lnTo>
                  <a:pt x="827596" y="213643"/>
                </a:lnTo>
                <a:lnTo>
                  <a:pt x="924707" y="213643"/>
                </a:lnTo>
                <a:lnTo>
                  <a:pt x="924707" y="182352"/>
                </a:lnTo>
                <a:lnTo>
                  <a:pt x="848097" y="182352"/>
                </a:lnTo>
                <a:lnTo>
                  <a:pt x="848097" y="149982"/>
                </a:lnTo>
                <a:lnTo>
                  <a:pt x="924707" y="149982"/>
                </a:lnTo>
                <a:lnTo>
                  <a:pt x="924707" y="124086"/>
                </a:lnTo>
                <a:lnTo>
                  <a:pt x="875072" y="124086"/>
                </a:lnTo>
                <a:lnTo>
                  <a:pt x="875072" y="103585"/>
                </a:lnTo>
                <a:cubicBezTo>
                  <a:pt x="863563" y="111497"/>
                  <a:pt x="851694" y="119410"/>
                  <a:pt x="839465" y="127323"/>
                </a:cubicBezTo>
                <a:cubicBezTo>
                  <a:pt x="834430" y="120129"/>
                  <a:pt x="826517" y="110059"/>
                  <a:pt x="815727" y="97111"/>
                </a:cubicBezTo>
                <a:cubicBezTo>
                  <a:pt x="871116" y="67618"/>
                  <a:pt x="908522" y="35967"/>
                  <a:pt x="927944" y="2158"/>
                </a:cubicBezTo>
                <a:close/>
                <a:moveTo>
                  <a:pt x="96032" y="2158"/>
                </a:moveTo>
                <a:lnTo>
                  <a:pt x="134876" y="2158"/>
                </a:lnTo>
                <a:lnTo>
                  <a:pt x="134876" y="47476"/>
                </a:lnTo>
                <a:lnTo>
                  <a:pt x="230907" y="47476"/>
                </a:lnTo>
                <a:lnTo>
                  <a:pt x="230907" y="192063"/>
                </a:lnTo>
                <a:lnTo>
                  <a:pt x="192063" y="192063"/>
                </a:lnTo>
                <a:lnTo>
                  <a:pt x="192063" y="173720"/>
                </a:lnTo>
                <a:lnTo>
                  <a:pt x="134876" y="173720"/>
                </a:lnTo>
                <a:lnTo>
                  <a:pt x="134876" y="254645"/>
                </a:lnTo>
                <a:lnTo>
                  <a:pt x="96032" y="254645"/>
                </a:lnTo>
                <a:lnTo>
                  <a:pt x="96032" y="173720"/>
                </a:lnTo>
                <a:lnTo>
                  <a:pt x="37765" y="173720"/>
                </a:lnTo>
                <a:lnTo>
                  <a:pt x="37765" y="192063"/>
                </a:lnTo>
                <a:lnTo>
                  <a:pt x="0" y="192063"/>
                </a:lnTo>
                <a:lnTo>
                  <a:pt x="0" y="47476"/>
                </a:lnTo>
                <a:lnTo>
                  <a:pt x="96032" y="47476"/>
                </a:lnTo>
                <a:close/>
                <a:moveTo>
                  <a:pt x="2947318" y="1079"/>
                </a:moveTo>
                <a:cubicBezTo>
                  <a:pt x="2955950" y="10431"/>
                  <a:pt x="2962784" y="18703"/>
                  <a:pt x="2967819" y="25896"/>
                </a:cubicBezTo>
                <a:lnTo>
                  <a:pt x="2951634" y="35607"/>
                </a:lnTo>
                <a:lnTo>
                  <a:pt x="2975372" y="35607"/>
                </a:lnTo>
                <a:lnTo>
                  <a:pt x="2975372" y="63661"/>
                </a:lnTo>
                <a:lnTo>
                  <a:pt x="2913869" y="63661"/>
                </a:lnTo>
                <a:lnTo>
                  <a:pt x="2913869" y="82005"/>
                </a:lnTo>
                <a:lnTo>
                  <a:pt x="2967819" y="82005"/>
                </a:lnTo>
                <a:lnTo>
                  <a:pt x="2967819" y="222275"/>
                </a:lnTo>
                <a:cubicBezTo>
                  <a:pt x="2968538" y="241697"/>
                  <a:pt x="2959187" y="251408"/>
                  <a:pt x="2939765" y="251408"/>
                </a:cubicBezTo>
                <a:cubicBezTo>
                  <a:pt x="2931852" y="251408"/>
                  <a:pt x="2925019" y="251408"/>
                  <a:pt x="2919264" y="251408"/>
                </a:cubicBezTo>
                <a:cubicBezTo>
                  <a:pt x="2919264" y="250689"/>
                  <a:pt x="2919264" y="249610"/>
                  <a:pt x="2919264" y="248171"/>
                </a:cubicBezTo>
                <a:cubicBezTo>
                  <a:pt x="2918545" y="243855"/>
                  <a:pt x="2916746" y="236302"/>
                  <a:pt x="2913869" y="225512"/>
                </a:cubicBezTo>
                <a:cubicBezTo>
                  <a:pt x="2918185" y="225512"/>
                  <a:pt x="2922501" y="225512"/>
                  <a:pt x="2926817" y="225512"/>
                </a:cubicBezTo>
                <a:cubicBezTo>
                  <a:pt x="2933291" y="225512"/>
                  <a:pt x="2936528" y="222635"/>
                  <a:pt x="2936528" y="216880"/>
                </a:cubicBezTo>
                <a:lnTo>
                  <a:pt x="2936528" y="199616"/>
                </a:lnTo>
                <a:lnTo>
                  <a:pt x="2913869" y="199616"/>
                </a:lnTo>
                <a:lnTo>
                  <a:pt x="2913869" y="225512"/>
                </a:lnTo>
                <a:lnTo>
                  <a:pt x="2913869" y="250329"/>
                </a:lnTo>
                <a:lnTo>
                  <a:pt x="2881499" y="250329"/>
                </a:lnTo>
                <a:lnTo>
                  <a:pt x="2881499" y="199616"/>
                </a:lnTo>
                <a:lnTo>
                  <a:pt x="2858840" y="199616"/>
                </a:lnTo>
                <a:lnTo>
                  <a:pt x="2858840" y="253566"/>
                </a:lnTo>
                <a:lnTo>
                  <a:pt x="2827549" y="253566"/>
                </a:lnTo>
                <a:lnTo>
                  <a:pt x="2827549" y="82005"/>
                </a:lnTo>
                <a:lnTo>
                  <a:pt x="2881499" y="82005"/>
                </a:lnTo>
                <a:lnTo>
                  <a:pt x="2881499" y="63661"/>
                </a:lnTo>
                <a:lnTo>
                  <a:pt x="2825391" y="63661"/>
                </a:lnTo>
                <a:lnTo>
                  <a:pt x="2825391" y="35607"/>
                </a:lnTo>
                <a:lnTo>
                  <a:pt x="2881499" y="35607"/>
                </a:lnTo>
                <a:lnTo>
                  <a:pt x="2881499" y="3237"/>
                </a:lnTo>
                <a:lnTo>
                  <a:pt x="2913869" y="3237"/>
                </a:lnTo>
                <a:lnTo>
                  <a:pt x="2913869" y="35607"/>
                </a:lnTo>
                <a:lnTo>
                  <a:pt x="2938686" y="35607"/>
                </a:lnTo>
                <a:cubicBezTo>
                  <a:pt x="2937967" y="34169"/>
                  <a:pt x="2936888" y="32370"/>
                  <a:pt x="2935449" y="30212"/>
                </a:cubicBezTo>
                <a:cubicBezTo>
                  <a:pt x="2932572" y="26616"/>
                  <a:pt x="2928615" y="21580"/>
                  <a:pt x="2923580" y="15106"/>
                </a:cubicBezTo>
                <a:close/>
                <a:moveTo>
                  <a:pt x="1784673" y="1079"/>
                </a:moveTo>
                <a:cubicBezTo>
                  <a:pt x="1786112" y="4676"/>
                  <a:pt x="1788989" y="10790"/>
                  <a:pt x="1793305" y="19422"/>
                </a:cubicBezTo>
                <a:cubicBezTo>
                  <a:pt x="1790428" y="13668"/>
                  <a:pt x="1791147" y="15466"/>
                  <a:pt x="1795463" y="24817"/>
                </a:cubicBezTo>
                <a:lnTo>
                  <a:pt x="1895810" y="24817"/>
                </a:lnTo>
                <a:lnTo>
                  <a:pt x="1895810" y="52871"/>
                </a:lnTo>
                <a:lnTo>
                  <a:pt x="1831070" y="52871"/>
                </a:lnTo>
                <a:cubicBezTo>
                  <a:pt x="1833947" y="55029"/>
                  <a:pt x="1838263" y="57907"/>
                  <a:pt x="1844018" y="61503"/>
                </a:cubicBezTo>
                <a:cubicBezTo>
                  <a:pt x="1862721" y="73013"/>
                  <a:pt x="1878906" y="83443"/>
                  <a:pt x="1892573" y="92795"/>
                </a:cubicBezTo>
                <a:lnTo>
                  <a:pt x="1868835" y="112217"/>
                </a:lnTo>
                <a:cubicBezTo>
                  <a:pt x="1867396" y="110778"/>
                  <a:pt x="1864519" y="108980"/>
                  <a:pt x="1860203" y="106822"/>
                </a:cubicBezTo>
                <a:cubicBezTo>
                  <a:pt x="1855168" y="103225"/>
                  <a:pt x="1851571" y="100348"/>
                  <a:pt x="1849413" y="98190"/>
                </a:cubicBezTo>
                <a:cubicBezTo>
                  <a:pt x="1764531" y="100348"/>
                  <a:pt x="1706265" y="102865"/>
                  <a:pt x="1674614" y="105743"/>
                </a:cubicBezTo>
                <a:lnTo>
                  <a:pt x="1663824" y="79847"/>
                </a:lnTo>
                <a:cubicBezTo>
                  <a:pt x="1680369" y="72653"/>
                  <a:pt x="1696554" y="63661"/>
                  <a:pt x="1712380" y="52871"/>
                </a:cubicBezTo>
                <a:lnTo>
                  <a:pt x="1650876" y="52871"/>
                </a:lnTo>
                <a:lnTo>
                  <a:pt x="1650876" y="24817"/>
                </a:lnTo>
                <a:lnTo>
                  <a:pt x="1754461" y="24817"/>
                </a:lnTo>
                <a:cubicBezTo>
                  <a:pt x="1750864" y="18343"/>
                  <a:pt x="1747987" y="11869"/>
                  <a:pt x="1745829" y="5395"/>
                </a:cubicBezTo>
                <a:close/>
                <a:moveTo>
                  <a:pt x="668983" y="0"/>
                </a:moveTo>
                <a:cubicBezTo>
                  <a:pt x="671141" y="2878"/>
                  <a:pt x="674378" y="8273"/>
                  <a:pt x="678694" y="16185"/>
                </a:cubicBezTo>
                <a:cubicBezTo>
                  <a:pt x="685168" y="26256"/>
                  <a:pt x="690203" y="34169"/>
                  <a:pt x="693800" y="39923"/>
                </a:cubicBezTo>
                <a:lnTo>
                  <a:pt x="675457" y="48555"/>
                </a:lnTo>
                <a:lnTo>
                  <a:pt x="706748" y="48555"/>
                </a:lnTo>
                <a:cubicBezTo>
                  <a:pt x="713222" y="39923"/>
                  <a:pt x="721494" y="27695"/>
                  <a:pt x="731565" y="11869"/>
                </a:cubicBezTo>
                <a:cubicBezTo>
                  <a:pt x="733723" y="8273"/>
                  <a:pt x="735521" y="5755"/>
                  <a:pt x="736960" y="4316"/>
                </a:cubicBezTo>
                <a:lnTo>
                  <a:pt x="771488" y="23738"/>
                </a:lnTo>
                <a:cubicBezTo>
                  <a:pt x="769330" y="26616"/>
                  <a:pt x="766093" y="30572"/>
                  <a:pt x="761777" y="35607"/>
                </a:cubicBezTo>
                <a:cubicBezTo>
                  <a:pt x="756742" y="41362"/>
                  <a:pt x="753145" y="45678"/>
                  <a:pt x="750987" y="48555"/>
                </a:cubicBezTo>
                <a:lnTo>
                  <a:pt x="787673" y="48555"/>
                </a:lnTo>
                <a:lnTo>
                  <a:pt x="787673" y="112217"/>
                </a:lnTo>
                <a:lnTo>
                  <a:pt x="752066" y="112217"/>
                </a:lnTo>
                <a:lnTo>
                  <a:pt x="752066" y="79847"/>
                </a:lnTo>
                <a:lnTo>
                  <a:pt x="583741" y="79847"/>
                </a:lnTo>
                <a:lnTo>
                  <a:pt x="583741" y="112217"/>
                </a:lnTo>
                <a:lnTo>
                  <a:pt x="548134" y="112217"/>
                </a:lnTo>
                <a:lnTo>
                  <a:pt x="548134" y="48555"/>
                </a:lnTo>
                <a:lnTo>
                  <a:pt x="590215" y="48555"/>
                </a:lnTo>
                <a:cubicBezTo>
                  <a:pt x="583022" y="38485"/>
                  <a:pt x="575469" y="29133"/>
                  <a:pt x="567556" y="20501"/>
                </a:cubicBezTo>
                <a:lnTo>
                  <a:pt x="594531" y="2158"/>
                </a:lnTo>
                <a:cubicBezTo>
                  <a:pt x="605321" y="13668"/>
                  <a:pt x="616111" y="26616"/>
                  <a:pt x="626901" y="41002"/>
                </a:cubicBezTo>
                <a:lnTo>
                  <a:pt x="615032" y="48555"/>
                </a:lnTo>
                <a:lnTo>
                  <a:pt x="658193" y="48555"/>
                </a:lnTo>
                <a:cubicBezTo>
                  <a:pt x="655315" y="43520"/>
                  <a:pt x="650999" y="36327"/>
                  <a:pt x="645245" y="26975"/>
                </a:cubicBezTo>
                <a:cubicBezTo>
                  <a:pt x="641648" y="21221"/>
                  <a:pt x="639130" y="16905"/>
                  <a:pt x="637692" y="14027"/>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kumimoji="1" lang="zh-CN" altLang="en-US" sz="2200" b="0" dirty="0">
              <a:solidFill>
                <a:schemeClr val="bg1"/>
              </a:solidFill>
              <a:latin typeface="方正兰亭粗黑简体" panose="02000000000000000000" pitchFamily="2" charset="-122"/>
              <a:ea typeface="方正兰亭粗黑简体" panose="02000000000000000000" pitchFamily="2" charset="-122"/>
            </a:endParaRPr>
          </a:p>
        </p:txBody>
      </p:sp>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12192000" cy="762000"/>
          </a:xfrm>
          <a:prstGeom prst="rect">
            <a:avLst/>
          </a:prstGeom>
          <a:ln>
            <a:noFill/>
          </a:ln>
          <a:effectLst>
            <a:outerShdw blurRad="292100" dist="139700" dir="5400000" algn="tl" rotWithShape="0">
              <a:srgbClr val="333333">
                <a:alpha val="65000"/>
              </a:srgbClr>
            </a:outerShdw>
          </a:effectLst>
        </p:spPr>
      </p:pic>
      <p:sp>
        <p:nvSpPr>
          <p:cNvPr id="16" name="矩形 15"/>
          <p:cNvSpPr/>
          <p:nvPr userDrawn="1"/>
        </p:nvSpPr>
        <p:spPr>
          <a:xfrm>
            <a:off x="1449421" y="126460"/>
            <a:ext cx="3618690" cy="505838"/>
          </a:xfrm>
          <a:prstGeom prst="rect">
            <a:avLst/>
          </a:prstGeom>
          <a:solidFill>
            <a:srgbClr val="006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userDrawn="1"/>
        </p:nvSpPr>
        <p:spPr>
          <a:xfrm>
            <a:off x="1580741" y="252464"/>
            <a:ext cx="3253755" cy="256803"/>
          </a:xfrm>
          <a:custGeom>
            <a:avLst/>
            <a:gdLst/>
            <a:ahLst/>
            <a:cxnLst/>
            <a:rect l="l" t="t" r="r" b="b"/>
            <a:pathLst>
              <a:path w="3253755" h="256803">
                <a:moveTo>
                  <a:pt x="1471492" y="205550"/>
                </a:moveTo>
                <a:cubicBezTo>
                  <a:pt x="1472391" y="205550"/>
                  <a:pt x="1470323" y="205730"/>
                  <a:pt x="1465288" y="206090"/>
                </a:cubicBezTo>
                <a:lnTo>
                  <a:pt x="1468990" y="205667"/>
                </a:lnTo>
                <a:close/>
                <a:moveTo>
                  <a:pt x="1712380" y="173720"/>
                </a:moveTo>
                <a:lnTo>
                  <a:pt x="1712380" y="187747"/>
                </a:lnTo>
                <a:lnTo>
                  <a:pt x="1834307" y="187747"/>
                </a:lnTo>
                <a:lnTo>
                  <a:pt x="1834307" y="173720"/>
                </a:lnTo>
                <a:close/>
                <a:moveTo>
                  <a:pt x="2913869" y="154298"/>
                </a:moveTo>
                <a:lnTo>
                  <a:pt x="2913869" y="175878"/>
                </a:lnTo>
                <a:lnTo>
                  <a:pt x="2936528" y="175878"/>
                </a:lnTo>
                <a:lnTo>
                  <a:pt x="2936528" y="154298"/>
                </a:lnTo>
                <a:close/>
                <a:moveTo>
                  <a:pt x="2858840" y="154298"/>
                </a:moveTo>
                <a:lnTo>
                  <a:pt x="2858840" y="175878"/>
                </a:lnTo>
                <a:lnTo>
                  <a:pt x="2881499" y="175878"/>
                </a:lnTo>
                <a:lnTo>
                  <a:pt x="2881499" y="154298"/>
                </a:lnTo>
                <a:close/>
                <a:moveTo>
                  <a:pt x="3171751" y="146745"/>
                </a:moveTo>
                <a:lnTo>
                  <a:pt x="3207358" y="146745"/>
                </a:lnTo>
                <a:lnTo>
                  <a:pt x="3207358" y="158614"/>
                </a:lnTo>
                <a:lnTo>
                  <a:pt x="3253755" y="158614"/>
                </a:lnTo>
                <a:lnTo>
                  <a:pt x="3253755" y="189905"/>
                </a:lnTo>
                <a:lnTo>
                  <a:pt x="3207358" y="189905"/>
                </a:lnTo>
                <a:lnTo>
                  <a:pt x="3207358" y="211485"/>
                </a:lnTo>
                <a:cubicBezTo>
                  <a:pt x="3207358" y="236662"/>
                  <a:pt x="3192971" y="249969"/>
                  <a:pt x="3164198" y="251408"/>
                </a:cubicBezTo>
                <a:cubicBezTo>
                  <a:pt x="3150530" y="251408"/>
                  <a:pt x="3136503" y="251408"/>
                  <a:pt x="3122117" y="251408"/>
                </a:cubicBezTo>
                <a:cubicBezTo>
                  <a:pt x="3119239" y="238460"/>
                  <a:pt x="3116002" y="227670"/>
                  <a:pt x="3112406" y="219038"/>
                </a:cubicBezTo>
                <a:cubicBezTo>
                  <a:pt x="3114564" y="219038"/>
                  <a:pt x="3117081" y="219398"/>
                  <a:pt x="3119959" y="220117"/>
                </a:cubicBezTo>
                <a:cubicBezTo>
                  <a:pt x="3134345" y="220836"/>
                  <a:pt x="3144776" y="221196"/>
                  <a:pt x="3151250" y="221196"/>
                </a:cubicBezTo>
                <a:cubicBezTo>
                  <a:pt x="3164917" y="221196"/>
                  <a:pt x="3171751" y="214722"/>
                  <a:pt x="3171751" y="201774"/>
                </a:cubicBezTo>
                <a:lnTo>
                  <a:pt x="3171751" y="189905"/>
                </a:lnTo>
                <a:lnTo>
                  <a:pt x="3078957" y="189905"/>
                </a:lnTo>
                <a:cubicBezTo>
                  <a:pt x="3080395" y="191344"/>
                  <a:pt x="3082913" y="193502"/>
                  <a:pt x="3086510" y="196379"/>
                </a:cubicBezTo>
                <a:cubicBezTo>
                  <a:pt x="3089387" y="198537"/>
                  <a:pt x="3094782" y="203213"/>
                  <a:pt x="3102695" y="210406"/>
                </a:cubicBezTo>
                <a:lnTo>
                  <a:pt x="3081115" y="231986"/>
                </a:lnTo>
                <a:cubicBezTo>
                  <a:pt x="3068886" y="221915"/>
                  <a:pt x="3056297" y="210406"/>
                  <a:pt x="3043349" y="197458"/>
                </a:cubicBezTo>
                <a:lnTo>
                  <a:pt x="3050902" y="189905"/>
                </a:lnTo>
                <a:lnTo>
                  <a:pt x="2998031" y="189905"/>
                </a:lnTo>
                <a:lnTo>
                  <a:pt x="2998031" y="158614"/>
                </a:lnTo>
                <a:lnTo>
                  <a:pt x="3171751" y="158614"/>
                </a:lnTo>
                <a:close/>
                <a:moveTo>
                  <a:pt x="1432918" y="144587"/>
                </a:moveTo>
                <a:cubicBezTo>
                  <a:pt x="1419969" y="158973"/>
                  <a:pt x="1406302" y="171562"/>
                  <a:pt x="1391915" y="182352"/>
                </a:cubicBezTo>
                <a:cubicBezTo>
                  <a:pt x="1391915" y="182352"/>
                  <a:pt x="1404144" y="181633"/>
                  <a:pt x="1428601" y="180194"/>
                </a:cubicBezTo>
                <a:lnTo>
                  <a:pt x="1428601" y="160772"/>
                </a:lnTo>
                <a:lnTo>
                  <a:pt x="1452340" y="144587"/>
                </a:lnTo>
                <a:close/>
                <a:moveTo>
                  <a:pt x="1712380" y="138113"/>
                </a:moveTo>
                <a:lnTo>
                  <a:pt x="1712380" y="152140"/>
                </a:lnTo>
                <a:lnTo>
                  <a:pt x="1834307" y="152140"/>
                </a:lnTo>
                <a:lnTo>
                  <a:pt x="1834307" y="138113"/>
                </a:lnTo>
                <a:close/>
                <a:moveTo>
                  <a:pt x="1676772" y="113296"/>
                </a:moveTo>
                <a:lnTo>
                  <a:pt x="1870993" y="113296"/>
                </a:lnTo>
                <a:lnTo>
                  <a:pt x="1870993" y="215801"/>
                </a:lnTo>
                <a:cubicBezTo>
                  <a:pt x="1870993" y="236662"/>
                  <a:pt x="1860563" y="248171"/>
                  <a:pt x="1839702" y="250329"/>
                </a:cubicBezTo>
                <a:cubicBezTo>
                  <a:pt x="1824596" y="251768"/>
                  <a:pt x="1809490" y="252487"/>
                  <a:pt x="1794384" y="252487"/>
                </a:cubicBezTo>
                <a:cubicBezTo>
                  <a:pt x="1792945" y="247452"/>
                  <a:pt x="1790787" y="239899"/>
                  <a:pt x="1787910" y="229828"/>
                </a:cubicBezTo>
                <a:cubicBezTo>
                  <a:pt x="1787191" y="226951"/>
                  <a:pt x="1786471" y="224793"/>
                  <a:pt x="1785752" y="223354"/>
                </a:cubicBezTo>
                <a:cubicBezTo>
                  <a:pt x="1798700" y="224073"/>
                  <a:pt x="1810209" y="224433"/>
                  <a:pt x="1820280" y="224433"/>
                </a:cubicBezTo>
                <a:cubicBezTo>
                  <a:pt x="1829631" y="224433"/>
                  <a:pt x="1834307" y="219398"/>
                  <a:pt x="1834307" y="209327"/>
                </a:cubicBezTo>
                <a:lnTo>
                  <a:pt x="1712380" y="209327"/>
                </a:lnTo>
                <a:lnTo>
                  <a:pt x="1712380" y="252487"/>
                </a:lnTo>
                <a:lnTo>
                  <a:pt x="1676772" y="252487"/>
                </a:lnTo>
                <a:close/>
                <a:moveTo>
                  <a:pt x="2913869" y="107901"/>
                </a:moveTo>
                <a:lnTo>
                  <a:pt x="2913869" y="130560"/>
                </a:lnTo>
                <a:lnTo>
                  <a:pt x="2936528" y="130560"/>
                </a:lnTo>
                <a:lnTo>
                  <a:pt x="2936528" y="107901"/>
                </a:lnTo>
                <a:close/>
                <a:moveTo>
                  <a:pt x="2858840" y="107901"/>
                </a:moveTo>
                <a:lnTo>
                  <a:pt x="2858840" y="130560"/>
                </a:lnTo>
                <a:lnTo>
                  <a:pt x="2881499" y="130560"/>
                </a:lnTo>
                <a:lnTo>
                  <a:pt x="2881499" y="107901"/>
                </a:lnTo>
                <a:close/>
                <a:moveTo>
                  <a:pt x="596689" y="98190"/>
                </a:moveTo>
                <a:lnTo>
                  <a:pt x="741276" y="98190"/>
                </a:lnTo>
                <a:lnTo>
                  <a:pt x="741276" y="129481"/>
                </a:lnTo>
                <a:lnTo>
                  <a:pt x="697037" y="158614"/>
                </a:lnTo>
                <a:lnTo>
                  <a:pt x="791989" y="158614"/>
                </a:lnTo>
                <a:lnTo>
                  <a:pt x="791989" y="189905"/>
                </a:lnTo>
                <a:lnTo>
                  <a:pt x="692721" y="189905"/>
                </a:lnTo>
                <a:lnTo>
                  <a:pt x="692721" y="216880"/>
                </a:lnTo>
                <a:cubicBezTo>
                  <a:pt x="692721" y="239179"/>
                  <a:pt x="680852" y="250689"/>
                  <a:pt x="657114" y="251408"/>
                </a:cubicBezTo>
                <a:cubicBezTo>
                  <a:pt x="640569" y="252127"/>
                  <a:pt x="625103" y="252487"/>
                  <a:pt x="610716" y="252487"/>
                </a:cubicBezTo>
                <a:cubicBezTo>
                  <a:pt x="608558" y="240258"/>
                  <a:pt x="605681" y="229468"/>
                  <a:pt x="602084" y="220117"/>
                </a:cubicBezTo>
                <a:cubicBezTo>
                  <a:pt x="615032" y="220836"/>
                  <a:pt x="626901" y="221196"/>
                  <a:pt x="637692" y="221196"/>
                </a:cubicBezTo>
                <a:cubicBezTo>
                  <a:pt x="649920" y="221196"/>
                  <a:pt x="656035" y="216161"/>
                  <a:pt x="656035" y="206090"/>
                </a:cubicBezTo>
                <a:lnTo>
                  <a:pt x="656035" y="189905"/>
                </a:lnTo>
                <a:lnTo>
                  <a:pt x="543818" y="189905"/>
                </a:lnTo>
                <a:lnTo>
                  <a:pt x="543818" y="158614"/>
                </a:lnTo>
                <a:lnTo>
                  <a:pt x="656035" y="158614"/>
                </a:lnTo>
                <a:lnTo>
                  <a:pt x="656035" y="152140"/>
                </a:lnTo>
                <a:lnTo>
                  <a:pt x="690563" y="129481"/>
                </a:lnTo>
                <a:lnTo>
                  <a:pt x="596689" y="129481"/>
                </a:lnTo>
                <a:close/>
                <a:moveTo>
                  <a:pt x="2326519" y="96032"/>
                </a:moveTo>
                <a:cubicBezTo>
                  <a:pt x="2342344" y="117612"/>
                  <a:pt x="2357810" y="138472"/>
                  <a:pt x="2372916" y="158614"/>
                </a:cubicBezTo>
                <a:lnTo>
                  <a:pt x="2342704" y="178036"/>
                </a:lnTo>
                <a:cubicBezTo>
                  <a:pt x="2329756" y="156456"/>
                  <a:pt x="2315369" y="135235"/>
                  <a:pt x="2299544" y="114375"/>
                </a:cubicBezTo>
                <a:close/>
                <a:moveTo>
                  <a:pt x="1220354" y="86321"/>
                </a:moveTo>
                <a:cubicBezTo>
                  <a:pt x="1235460" y="97830"/>
                  <a:pt x="1250206" y="110059"/>
                  <a:pt x="1264593" y="123007"/>
                </a:cubicBezTo>
                <a:lnTo>
                  <a:pt x="1239776" y="146745"/>
                </a:lnTo>
                <a:cubicBezTo>
                  <a:pt x="1228986" y="133797"/>
                  <a:pt x="1215318" y="121208"/>
                  <a:pt x="1198774" y="108980"/>
                </a:cubicBezTo>
                <a:close/>
                <a:moveTo>
                  <a:pt x="134876" y="83084"/>
                </a:moveTo>
                <a:lnTo>
                  <a:pt x="134876" y="138113"/>
                </a:lnTo>
                <a:lnTo>
                  <a:pt x="192063" y="138113"/>
                </a:lnTo>
                <a:lnTo>
                  <a:pt x="192063" y="83084"/>
                </a:lnTo>
                <a:close/>
                <a:moveTo>
                  <a:pt x="37765" y="83084"/>
                </a:moveTo>
                <a:lnTo>
                  <a:pt x="37765" y="138113"/>
                </a:lnTo>
                <a:lnTo>
                  <a:pt x="96032" y="138113"/>
                </a:lnTo>
                <a:lnTo>
                  <a:pt x="96032" y="83084"/>
                </a:lnTo>
                <a:close/>
                <a:moveTo>
                  <a:pt x="1546213" y="75530"/>
                </a:moveTo>
                <a:cubicBezTo>
                  <a:pt x="1546213" y="76969"/>
                  <a:pt x="1545494" y="78768"/>
                  <a:pt x="1544055" y="80926"/>
                </a:cubicBezTo>
                <a:cubicBezTo>
                  <a:pt x="1543336" y="83803"/>
                  <a:pt x="1542616" y="85961"/>
                  <a:pt x="1541897" y="87400"/>
                </a:cubicBezTo>
                <a:cubicBezTo>
                  <a:pt x="1545494" y="112576"/>
                  <a:pt x="1551968" y="134876"/>
                  <a:pt x="1561319" y="154298"/>
                </a:cubicBezTo>
                <a:cubicBezTo>
                  <a:pt x="1572109" y="131998"/>
                  <a:pt x="1578583" y="105743"/>
                  <a:pt x="1580741" y="75530"/>
                </a:cubicBezTo>
                <a:close/>
                <a:moveTo>
                  <a:pt x="473683" y="60424"/>
                </a:moveTo>
                <a:cubicBezTo>
                  <a:pt x="490228" y="97830"/>
                  <a:pt x="506053" y="137034"/>
                  <a:pt x="521159" y="178036"/>
                </a:cubicBezTo>
                <a:lnTo>
                  <a:pt x="481236" y="194221"/>
                </a:lnTo>
                <a:cubicBezTo>
                  <a:pt x="466130" y="149622"/>
                  <a:pt x="451743" y="108980"/>
                  <a:pt x="438076" y="72293"/>
                </a:cubicBezTo>
                <a:close/>
                <a:moveTo>
                  <a:pt x="304279" y="60424"/>
                </a:moveTo>
                <a:lnTo>
                  <a:pt x="342044" y="70135"/>
                </a:lnTo>
                <a:cubicBezTo>
                  <a:pt x="330535" y="115454"/>
                  <a:pt x="317587" y="157535"/>
                  <a:pt x="303200" y="196379"/>
                </a:cubicBezTo>
                <a:cubicBezTo>
                  <a:pt x="297446" y="194221"/>
                  <a:pt x="289533" y="191344"/>
                  <a:pt x="279462" y="187747"/>
                </a:cubicBezTo>
                <a:cubicBezTo>
                  <a:pt x="272269" y="184870"/>
                  <a:pt x="267234" y="182712"/>
                  <a:pt x="264356" y="181273"/>
                </a:cubicBezTo>
                <a:cubicBezTo>
                  <a:pt x="279462" y="142429"/>
                  <a:pt x="292770" y="102146"/>
                  <a:pt x="304279" y="60424"/>
                </a:cubicBezTo>
                <a:close/>
                <a:moveTo>
                  <a:pt x="1446945" y="58266"/>
                </a:moveTo>
                <a:lnTo>
                  <a:pt x="1446945" y="76609"/>
                </a:lnTo>
                <a:lnTo>
                  <a:pt x="1453419" y="76609"/>
                </a:lnTo>
                <a:cubicBezTo>
                  <a:pt x="1459173" y="70855"/>
                  <a:pt x="1464209" y="64740"/>
                  <a:pt x="1468525" y="58266"/>
                </a:cubicBezTo>
                <a:close/>
                <a:moveTo>
                  <a:pt x="1759856" y="52871"/>
                </a:moveTo>
                <a:cubicBezTo>
                  <a:pt x="1745469" y="60784"/>
                  <a:pt x="1732161" y="69056"/>
                  <a:pt x="1719933" y="77688"/>
                </a:cubicBezTo>
                <a:cubicBezTo>
                  <a:pt x="1742951" y="76250"/>
                  <a:pt x="1774242" y="75171"/>
                  <a:pt x="1813806" y="74451"/>
                </a:cubicBezTo>
                <a:cubicBezTo>
                  <a:pt x="1812367" y="73013"/>
                  <a:pt x="1809850" y="70855"/>
                  <a:pt x="1806253" y="67977"/>
                </a:cubicBezTo>
                <a:cubicBezTo>
                  <a:pt x="1802656" y="65819"/>
                  <a:pt x="1799779" y="64021"/>
                  <a:pt x="1797621" y="62582"/>
                </a:cubicBezTo>
                <a:lnTo>
                  <a:pt x="1809490" y="52871"/>
                </a:lnTo>
                <a:close/>
                <a:moveTo>
                  <a:pt x="3057376" y="43160"/>
                </a:moveTo>
                <a:lnTo>
                  <a:pt x="3057376" y="61503"/>
                </a:lnTo>
                <a:lnTo>
                  <a:pt x="3180383" y="61503"/>
                </a:lnTo>
                <a:lnTo>
                  <a:pt x="3180383" y="43160"/>
                </a:lnTo>
                <a:close/>
                <a:moveTo>
                  <a:pt x="944129" y="38844"/>
                </a:moveTo>
                <a:cubicBezTo>
                  <a:pt x="930461" y="56828"/>
                  <a:pt x="913197" y="74092"/>
                  <a:pt x="892336" y="90637"/>
                </a:cubicBezTo>
                <a:lnTo>
                  <a:pt x="995921" y="90637"/>
                </a:lnTo>
                <a:cubicBezTo>
                  <a:pt x="973621" y="73372"/>
                  <a:pt x="956357" y="56108"/>
                  <a:pt x="944129" y="38844"/>
                </a:cubicBezTo>
                <a:close/>
                <a:moveTo>
                  <a:pt x="2191643" y="22659"/>
                </a:moveTo>
                <a:lnTo>
                  <a:pt x="2302781" y="22659"/>
                </a:lnTo>
                <a:lnTo>
                  <a:pt x="2302781" y="56108"/>
                </a:lnTo>
                <a:cubicBezTo>
                  <a:pt x="2299184" y="87759"/>
                  <a:pt x="2290552" y="120129"/>
                  <a:pt x="2276885" y="153219"/>
                </a:cubicBezTo>
                <a:cubicBezTo>
                  <a:pt x="2280481" y="158973"/>
                  <a:pt x="2286236" y="167965"/>
                  <a:pt x="2294149" y="180194"/>
                </a:cubicBezTo>
                <a:cubicBezTo>
                  <a:pt x="2302781" y="193142"/>
                  <a:pt x="2309614" y="203213"/>
                  <a:pt x="2314650" y="210406"/>
                </a:cubicBezTo>
                <a:lnTo>
                  <a:pt x="2282280" y="228749"/>
                </a:lnTo>
                <a:cubicBezTo>
                  <a:pt x="2273648" y="216520"/>
                  <a:pt x="2265375" y="203213"/>
                  <a:pt x="2257462" y="188826"/>
                </a:cubicBezTo>
                <a:cubicBezTo>
                  <a:pt x="2243076" y="211125"/>
                  <a:pt x="2226171" y="230547"/>
                  <a:pt x="2206749" y="247092"/>
                </a:cubicBezTo>
                <a:cubicBezTo>
                  <a:pt x="2206030" y="245653"/>
                  <a:pt x="2204591" y="243136"/>
                  <a:pt x="2202433" y="239539"/>
                </a:cubicBezTo>
                <a:cubicBezTo>
                  <a:pt x="2196679" y="228749"/>
                  <a:pt x="2191643" y="220477"/>
                  <a:pt x="2187327" y="214722"/>
                </a:cubicBezTo>
                <a:cubicBezTo>
                  <a:pt x="2206030" y="200335"/>
                  <a:pt x="2222575" y="180913"/>
                  <a:pt x="2236961" y="156456"/>
                </a:cubicBezTo>
                <a:cubicBezTo>
                  <a:pt x="2219697" y="127682"/>
                  <a:pt x="2204591" y="103585"/>
                  <a:pt x="2191643" y="84163"/>
                </a:cubicBezTo>
                <a:lnTo>
                  <a:pt x="2219697" y="66898"/>
                </a:lnTo>
                <a:cubicBezTo>
                  <a:pt x="2224733" y="73372"/>
                  <a:pt x="2231926" y="84163"/>
                  <a:pt x="2241277" y="99269"/>
                </a:cubicBezTo>
                <a:cubicBezTo>
                  <a:pt x="2246313" y="107901"/>
                  <a:pt x="2250269" y="114375"/>
                  <a:pt x="2253146" y="118691"/>
                </a:cubicBezTo>
                <a:cubicBezTo>
                  <a:pt x="2260340" y="99269"/>
                  <a:pt x="2265015" y="78408"/>
                  <a:pt x="2267174" y="56108"/>
                </a:cubicBezTo>
                <a:lnTo>
                  <a:pt x="2191643" y="56108"/>
                </a:lnTo>
                <a:close/>
                <a:moveTo>
                  <a:pt x="1228986" y="21580"/>
                </a:moveTo>
                <a:cubicBezTo>
                  <a:pt x="1242653" y="30932"/>
                  <a:pt x="1257040" y="42801"/>
                  <a:pt x="1272146" y="57187"/>
                </a:cubicBezTo>
                <a:lnTo>
                  <a:pt x="1248408" y="80926"/>
                </a:lnTo>
                <a:cubicBezTo>
                  <a:pt x="1236179" y="67258"/>
                  <a:pt x="1222512" y="54670"/>
                  <a:pt x="1207406" y="43160"/>
                </a:cubicBezTo>
                <a:close/>
                <a:moveTo>
                  <a:pt x="3021769" y="11869"/>
                </a:moveTo>
                <a:lnTo>
                  <a:pt x="3215990" y="11869"/>
                </a:lnTo>
                <a:lnTo>
                  <a:pt x="3215990" y="90637"/>
                </a:lnTo>
                <a:lnTo>
                  <a:pt x="3057376" y="90637"/>
                </a:lnTo>
                <a:lnTo>
                  <a:pt x="3057376" y="92795"/>
                </a:lnTo>
                <a:cubicBezTo>
                  <a:pt x="3057376" y="104304"/>
                  <a:pt x="3064210" y="110059"/>
                  <a:pt x="3077878" y="110059"/>
                </a:cubicBezTo>
                <a:lnTo>
                  <a:pt x="3193331" y="110059"/>
                </a:lnTo>
                <a:cubicBezTo>
                  <a:pt x="3207718" y="110059"/>
                  <a:pt x="3215990" y="104664"/>
                  <a:pt x="3218148" y="93874"/>
                </a:cubicBezTo>
                <a:cubicBezTo>
                  <a:pt x="3219587" y="86680"/>
                  <a:pt x="3220666" y="78768"/>
                  <a:pt x="3221385" y="70135"/>
                </a:cubicBezTo>
                <a:cubicBezTo>
                  <a:pt x="3222104" y="70135"/>
                  <a:pt x="3223903" y="70855"/>
                  <a:pt x="3226780" y="72293"/>
                </a:cubicBezTo>
                <a:cubicBezTo>
                  <a:pt x="3236132" y="75890"/>
                  <a:pt x="3244764" y="78408"/>
                  <a:pt x="3252676" y="79847"/>
                </a:cubicBezTo>
                <a:cubicBezTo>
                  <a:pt x="3251238" y="88479"/>
                  <a:pt x="3248720" y="98909"/>
                  <a:pt x="3245123" y="111138"/>
                </a:cubicBezTo>
                <a:cubicBezTo>
                  <a:pt x="3244404" y="114015"/>
                  <a:pt x="3244044" y="115813"/>
                  <a:pt x="3244044" y="116533"/>
                </a:cubicBezTo>
                <a:cubicBezTo>
                  <a:pt x="3239728" y="133077"/>
                  <a:pt x="3224622" y="141350"/>
                  <a:pt x="3198726" y="141350"/>
                </a:cubicBezTo>
                <a:lnTo>
                  <a:pt x="3071403" y="141350"/>
                </a:lnTo>
                <a:cubicBezTo>
                  <a:pt x="3038314" y="141350"/>
                  <a:pt x="3021769" y="126244"/>
                  <a:pt x="3021769" y="96032"/>
                </a:cubicBezTo>
                <a:close/>
                <a:moveTo>
                  <a:pt x="2540161" y="11869"/>
                </a:moveTo>
                <a:lnTo>
                  <a:pt x="2567137" y="11869"/>
                </a:lnTo>
                <a:lnTo>
                  <a:pt x="2567137" y="239539"/>
                </a:lnTo>
                <a:lnTo>
                  <a:pt x="2531529" y="239539"/>
                </a:lnTo>
                <a:cubicBezTo>
                  <a:pt x="2531529" y="196379"/>
                  <a:pt x="2531529" y="141709"/>
                  <a:pt x="2531529" y="75530"/>
                </a:cubicBezTo>
                <a:cubicBezTo>
                  <a:pt x="2517862" y="85601"/>
                  <a:pt x="2498799" y="95672"/>
                  <a:pt x="2474342" y="105743"/>
                </a:cubicBezTo>
                <a:lnTo>
                  <a:pt x="2474342" y="71214"/>
                </a:lnTo>
                <a:cubicBezTo>
                  <a:pt x="2510309" y="56108"/>
                  <a:pt x="2532249" y="36327"/>
                  <a:pt x="2540161" y="11869"/>
                </a:cubicBezTo>
                <a:close/>
                <a:moveTo>
                  <a:pt x="2092486" y="11869"/>
                </a:moveTo>
                <a:lnTo>
                  <a:pt x="2119462" y="11869"/>
                </a:lnTo>
                <a:lnTo>
                  <a:pt x="2119462" y="239539"/>
                </a:lnTo>
                <a:lnTo>
                  <a:pt x="2083854" y="239539"/>
                </a:lnTo>
                <a:cubicBezTo>
                  <a:pt x="2083854" y="196379"/>
                  <a:pt x="2083854" y="141709"/>
                  <a:pt x="2083854" y="75530"/>
                </a:cubicBezTo>
                <a:cubicBezTo>
                  <a:pt x="2070187" y="85601"/>
                  <a:pt x="2051125" y="95672"/>
                  <a:pt x="2026667" y="105743"/>
                </a:cubicBezTo>
                <a:lnTo>
                  <a:pt x="2026667" y="71214"/>
                </a:lnTo>
                <a:cubicBezTo>
                  <a:pt x="2062634" y="56108"/>
                  <a:pt x="2084574" y="36327"/>
                  <a:pt x="2092486" y="11869"/>
                </a:cubicBezTo>
                <a:close/>
                <a:moveTo>
                  <a:pt x="1192300" y="9711"/>
                </a:moveTo>
                <a:lnTo>
                  <a:pt x="1202011" y="39923"/>
                </a:lnTo>
                <a:cubicBezTo>
                  <a:pt x="1197695" y="40643"/>
                  <a:pt x="1191221" y="41722"/>
                  <a:pt x="1182589" y="43160"/>
                </a:cubicBezTo>
                <a:cubicBezTo>
                  <a:pt x="1175395" y="43880"/>
                  <a:pt x="1169641" y="44599"/>
                  <a:pt x="1165325" y="45318"/>
                </a:cubicBezTo>
                <a:lnTo>
                  <a:pt x="1165325" y="76609"/>
                </a:lnTo>
                <a:lnTo>
                  <a:pt x="1198774" y="76609"/>
                </a:lnTo>
                <a:lnTo>
                  <a:pt x="1198774" y="108980"/>
                </a:lnTo>
                <a:lnTo>
                  <a:pt x="1198774" y="110059"/>
                </a:lnTo>
                <a:lnTo>
                  <a:pt x="1165325" y="110059"/>
                </a:lnTo>
                <a:lnTo>
                  <a:pt x="1165325" y="131639"/>
                </a:lnTo>
                <a:lnTo>
                  <a:pt x="1177194" y="120849"/>
                </a:lnTo>
                <a:cubicBezTo>
                  <a:pt x="1190142" y="131639"/>
                  <a:pt x="1200572" y="141350"/>
                  <a:pt x="1208485" y="149982"/>
                </a:cubicBezTo>
                <a:lnTo>
                  <a:pt x="1186905" y="170483"/>
                </a:lnTo>
                <a:cubicBezTo>
                  <a:pt x="1183308" y="166167"/>
                  <a:pt x="1178632" y="160772"/>
                  <a:pt x="1172878" y="154298"/>
                </a:cubicBezTo>
                <a:cubicBezTo>
                  <a:pt x="1169281" y="149982"/>
                  <a:pt x="1166763" y="147104"/>
                  <a:pt x="1165325" y="145666"/>
                </a:cubicBezTo>
                <a:lnTo>
                  <a:pt x="1165325" y="253566"/>
                </a:lnTo>
                <a:lnTo>
                  <a:pt x="1131875" y="253566"/>
                </a:lnTo>
                <a:lnTo>
                  <a:pt x="1131875" y="169404"/>
                </a:lnTo>
                <a:cubicBezTo>
                  <a:pt x="1123963" y="185949"/>
                  <a:pt x="1114611" y="201414"/>
                  <a:pt x="1103821" y="215801"/>
                </a:cubicBezTo>
                <a:cubicBezTo>
                  <a:pt x="1101663" y="205011"/>
                  <a:pt x="1097707" y="191344"/>
                  <a:pt x="1091952" y="174799"/>
                </a:cubicBezTo>
                <a:cubicBezTo>
                  <a:pt x="1108497" y="155377"/>
                  <a:pt x="1121085" y="133797"/>
                  <a:pt x="1129717" y="110059"/>
                </a:cubicBezTo>
                <a:lnTo>
                  <a:pt x="1095189" y="110059"/>
                </a:lnTo>
                <a:lnTo>
                  <a:pt x="1095189" y="76609"/>
                </a:lnTo>
                <a:lnTo>
                  <a:pt x="1131875" y="76609"/>
                </a:lnTo>
                <a:lnTo>
                  <a:pt x="1131875" y="48555"/>
                </a:lnTo>
                <a:cubicBezTo>
                  <a:pt x="1128279" y="48555"/>
                  <a:pt x="1123243" y="48915"/>
                  <a:pt x="1116769" y="49634"/>
                </a:cubicBezTo>
                <a:cubicBezTo>
                  <a:pt x="1109576" y="49634"/>
                  <a:pt x="1104181" y="49994"/>
                  <a:pt x="1100584" y="50713"/>
                </a:cubicBezTo>
                <a:cubicBezTo>
                  <a:pt x="1098426" y="39204"/>
                  <a:pt x="1096268" y="29133"/>
                  <a:pt x="1094110" y="20501"/>
                </a:cubicBezTo>
                <a:cubicBezTo>
                  <a:pt x="1129358" y="17624"/>
                  <a:pt x="1162088" y="14027"/>
                  <a:pt x="1192300" y="9711"/>
                </a:cubicBezTo>
                <a:close/>
                <a:moveTo>
                  <a:pt x="1415653" y="4316"/>
                </a:moveTo>
                <a:lnTo>
                  <a:pt x="1446945" y="4316"/>
                </a:lnTo>
                <a:lnTo>
                  <a:pt x="1446945" y="31291"/>
                </a:lnTo>
                <a:lnTo>
                  <a:pt x="1473920" y="31291"/>
                </a:lnTo>
                <a:lnTo>
                  <a:pt x="1473920" y="49634"/>
                </a:lnTo>
                <a:cubicBezTo>
                  <a:pt x="1475358" y="47476"/>
                  <a:pt x="1477876" y="43880"/>
                  <a:pt x="1481473" y="38844"/>
                </a:cubicBezTo>
                <a:cubicBezTo>
                  <a:pt x="1485069" y="33809"/>
                  <a:pt x="1487947" y="29853"/>
                  <a:pt x="1490105" y="26975"/>
                </a:cubicBezTo>
                <a:lnTo>
                  <a:pt x="1513843" y="43160"/>
                </a:lnTo>
                <a:cubicBezTo>
                  <a:pt x="1505211" y="56108"/>
                  <a:pt x="1497298" y="67258"/>
                  <a:pt x="1490105" y="76609"/>
                </a:cubicBezTo>
                <a:lnTo>
                  <a:pt x="1499816" y="76609"/>
                </a:lnTo>
                <a:lnTo>
                  <a:pt x="1499816" y="102506"/>
                </a:lnTo>
                <a:cubicBezTo>
                  <a:pt x="1514203" y="71574"/>
                  <a:pt x="1524993" y="38844"/>
                  <a:pt x="1532186" y="4316"/>
                </a:cubicBezTo>
                <a:lnTo>
                  <a:pt x="1566714" y="7553"/>
                </a:lnTo>
                <a:cubicBezTo>
                  <a:pt x="1565995" y="11150"/>
                  <a:pt x="1564556" y="16185"/>
                  <a:pt x="1562398" y="22659"/>
                </a:cubicBezTo>
                <a:cubicBezTo>
                  <a:pt x="1559521" y="32011"/>
                  <a:pt x="1557722" y="39204"/>
                  <a:pt x="1557003" y="44239"/>
                </a:cubicBezTo>
                <a:lnTo>
                  <a:pt x="1622822" y="44239"/>
                </a:lnTo>
                <a:lnTo>
                  <a:pt x="1622822" y="75530"/>
                </a:lnTo>
                <a:lnTo>
                  <a:pt x="1612032" y="75530"/>
                </a:lnTo>
                <a:cubicBezTo>
                  <a:pt x="1608435" y="119410"/>
                  <a:pt x="1598365" y="156456"/>
                  <a:pt x="1581820" y="186668"/>
                </a:cubicBezTo>
                <a:cubicBezTo>
                  <a:pt x="1593329" y="201055"/>
                  <a:pt x="1607716" y="212564"/>
                  <a:pt x="1624980" y="221196"/>
                </a:cubicBezTo>
                <a:cubicBezTo>
                  <a:pt x="1619945" y="224793"/>
                  <a:pt x="1612392" y="235223"/>
                  <a:pt x="1602321" y="252487"/>
                </a:cubicBezTo>
                <a:cubicBezTo>
                  <a:pt x="1586496" y="241697"/>
                  <a:pt x="1572828" y="230188"/>
                  <a:pt x="1561319" y="217959"/>
                </a:cubicBezTo>
                <a:cubicBezTo>
                  <a:pt x="1546932" y="233065"/>
                  <a:pt x="1530028" y="246013"/>
                  <a:pt x="1510606" y="256803"/>
                </a:cubicBezTo>
                <a:cubicBezTo>
                  <a:pt x="1506290" y="250329"/>
                  <a:pt x="1499456" y="242057"/>
                  <a:pt x="1490105" y="231986"/>
                </a:cubicBezTo>
                <a:cubicBezTo>
                  <a:pt x="1487947" y="229109"/>
                  <a:pt x="1486148" y="226951"/>
                  <a:pt x="1484710" y="225512"/>
                </a:cubicBezTo>
                <a:cubicBezTo>
                  <a:pt x="1507009" y="216161"/>
                  <a:pt x="1525712" y="202853"/>
                  <a:pt x="1540818" y="185589"/>
                </a:cubicBezTo>
                <a:cubicBezTo>
                  <a:pt x="1533625" y="169763"/>
                  <a:pt x="1527151" y="152140"/>
                  <a:pt x="1521396" y="132718"/>
                </a:cubicBezTo>
                <a:cubicBezTo>
                  <a:pt x="1520677" y="134156"/>
                  <a:pt x="1519598" y="136314"/>
                  <a:pt x="1518159" y="139192"/>
                </a:cubicBezTo>
                <a:cubicBezTo>
                  <a:pt x="1516001" y="143508"/>
                  <a:pt x="1514203" y="146385"/>
                  <a:pt x="1512764" y="147824"/>
                </a:cubicBezTo>
                <a:cubicBezTo>
                  <a:pt x="1507009" y="137753"/>
                  <a:pt x="1500175" y="127323"/>
                  <a:pt x="1492263" y="116533"/>
                </a:cubicBezTo>
                <a:cubicBezTo>
                  <a:pt x="1492982" y="114375"/>
                  <a:pt x="1494421" y="111497"/>
                  <a:pt x="1496579" y="107901"/>
                </a:cubicBezTo>
                <a:cubicBezTo>
                  <a:pt x="1497298" y="105743"/>
                  <a:pt x="1498017" y="104304"/>
                  <a:pt x="1498737" y="103585"/>
                </a:cubicBezTo>
                <a:lnTo>
                  <a:pt x="1468525" y="103585"/>
                </a:lnTo>
                <a:cubicBezTo>
                  <a:pt x="1467086" y="105023"/>
                  <a:pt x="1464928" y="107541"/>
                  <a:pt x="1462051" y="111138"/>
                </a:cubicBezTo>
                <a:cubicBezTo>
                  <a:pt x="1459173" y="114015"/>
                  <a:pt x="1457015" y="116533"/>
                  <a:pt x="1455577" y="118691"/>
                </a:cubicBezTo>
                <a:lnTo>
                  <a:pt x="1491184" y="118691"/>
                </a:lnTo>
                <a:lnTo>
                  <a:pt x="1491184" y="145666"/>
                </a:lnTo>
                <a:lnTo>
                  <a:pt x="1459893" y="167246"/>
                </a:lnTo>
                <a:lnTo>
                  <a:pt x="1459893" y="176957"/>
                </a:lnTo>
                <a:cubicBezTo>
                  <a:pt x="1474999" y="175518"/>
                  <a:pt x="1489745" y="174439"/>
                  <a:pt x="1504132" y="173720"/>
                </a:cubicBezTo>
                <a:cubicBezTo>
                  <a:pt x="1504132" y="178036"/>
                  <a:pt x="1503772" y="184150"/>
                  <a:pt x="1503053" y="192063"/>
                </a:cubicBezTo>
                <a:cubicBezTo>
                  <a:pt x="1503053" y="196379"/>
                  <a:pt x="1503053" y="199616"/>
                  <a:pt x="1503053" y="201774"/>
                </a:cubicBezTo>
                <a:lnTo>
                  <a:pt x="1468990" y="205667"/>
                </a:lnTo>
                <a:lnTo>
                  <a:pt x="1459893" y="206090"/>
                </a:lnTo>
                <a:lnTo>
                  <a:pt x="1459893" y="223354"/>
                </a:lnTo>
                <a:cubicBezTo>
                  <a:pt x="1459173" y="239179"/>
                  <a:pt x="1451620" y="248171"/>
                  <a:pt x="1437234" y="250329"/>
                </a:cubicBezTo>
                <a:cubicBezTo>
                  <a:pt x="1435076" y="250329"/>
                  <a:pt x="1430760" y="250329"/>
                  <a:pt x="1424285" y="250329"/>
                </a:cubicBezTo>
                <a:cubicBezTo>
                  <a:pt x="1412776" y="251048"/>
                  <a:pt x="1403784" y="251408"/>
                  <a:pt x="1397310" y="251408"/>
                </a:cubicBezTo>
                <a:cubicBezTo>
                  <a:pt x="1396591" y="249250"/>
                  <a:pt x="1395872" y="246013"/>
                  <a:pt x="1395152" y="241697"/>
                </a:cubicBezTo>
                <a:cubicBezTo>
                  <a:pt x="1392994" y="232346"/>
                  <a:pt x="1391556" y="226231"/>
                  <a:pt x="1390836" y="223354"/>
                </a:cubicBezTo>
                <a:cubicBezTo>
                  <a:pt x="1401626" y="224073"/>
                  <a:pt x="1410258" y="224433"/>
                  <a:pt x="1416732" y="224433"/>
                </a:cubicBezTo>
                <a:cubicBezTo>
                  <a:pt x="1424645" y="223714"/>
                  <a:pt x="1428601" y="220117"/>
                  <a:pt x="1428601" y="213643"/>
                </a:cubicBezTo>
                <a:lnTo>
                  <a:pt x="1428601" y="209327"/>
                </a:lnTo>
                <a:cubicBezTo>
                  <a:pt x="1422847" y="210046"/>
                  <a:pt x="1414934" y="210766"/>
                  <a:pt x="1404863" y="211485"/>
                </a:cubicBezTo>
                <a:cubicBezTo>
                  <a:pt x="1391915" y="212924"/>
                  <a:pt x="1382204" y="214003"/>
                  <a:pt x="1375730" y="214722"/>
                </a:cubicBezTo>
                <a:lnTo>
                  <a:pt x="1371414" y="184510"/>
                </a:lnTo>
                <a:cubicBezTo>
                  <a:pt x="1376450" y="183791"/>
                  <a:pt x="1381125" y="183431"/>
                  <a:pt x="1385441" y="183431"/>
                </a:cubicBezTo>
                <a:cubicBezTo>
                  <a:pt x="1380406" y="174080"/>
                  <a:pt x="1375371" y="165807"/>
                  <a:pt x="1370335" y="158614"/>
                </a:cubicBezTo>
                <a:cubicBezTo>
                  <a:pt x="1371774" y="157894"/>
                  <a:pt x="1373932" y="156456"/>
                  <a:pt x="1376809" y="154298"/>
                </a:cubicBezTo>
                <a:cubicBezTo>
                  <a:pt x="1380406" y="152140"/>
                  <a:pt x="1384722" y="148903"/>
                  <a:pt x="1389757" y="144587"/>
                </a:cubicBezTo>
                <a:lnTo>
                  <a:pt x="1373572" y="144587"/>
                </a:lnTo>
                <a:lnTo>
                  <a:pt x="1373572" y="118691"/>
                </a:lnTo>
                <a:lnTo>
                  <a:pt x="1415653" y="118691"/>
                </a:lnTo>
                <a:cubicBezTo>
                  <a:pt x="1417092" y="117252"/>
                  <a:pt x="1419250" y="115094"/>
                  <a:pt x="1422127" y="112217"/>
                </a:cubicBezTo>
                <a:cubicBezTo>
                  <a:pt x="1425005" y="108620"/>
                  <a:pt x="1427522" y="105743"/>
                  <a:pt x="1429681" y="103585"/>
                </a:cubicBezTo>
                <a:lnTo>
                  <a:pt x="1372493" y="103585"/>
                </a:lnTo>
                <a:lnTo>
                  <a:pt x="1372493" y="76609"/>
                </a:lnTo>
                <a:lnTo>
                  <a:pt x="1415653" y="76609"/>
                </a:lnTo>
                <a:lnTo>
                  <a:pt x="1415653" y="58266"/>
                </a:lnTo>
                <a:lnTo>
                  <a:pt x="1382204" y="58266"/>
                </a:lnTo>
                <a:lnTo>
                  <a:pt x="1382204" y="31291"/>
                </a:lnTo>
                <a:lnTo>
                  <a:pt x="1415653" y="31291"/>
                </a:lnTo>
                <a:close/>
                <a:moveTo>
                  <a:pt x="374415" y="4316"/>
                </a:moveTo>
                <a:lnTo>
                  <a:pt x="415417" y="4316"/>
                </a:lnTo>
                <a:lnTo>
                  <a:pt x="415417" y="199616"/>
                </a:lnTo>
                <a:cubicBezTo>
                  <a:pt x="415417" y="230547"/>
                  <a:pt x="403907" y="247092"/>
                  <a:pt x="380889" y="249250"/>
                </a:cubicBezTo>
                <a:cubicBezTo>
                  <a:pt x="364344" y="249969"/>
                  <a:pt x="347439" y="250329"/>
                  <a:pt x="330175" y="250329"/>
                </a:cubicBezTo>
                <a:cubicBezTo>
                  <a:pt x="328737" y="243136"/>
                  <a:pt x="326219" y="233425"/>
                  <a:pt x="322622" y="221196"/>
                </a:cubicBezTo>
                <a:cubicBezTo>
                  <a:pt x="321903" y="217599"/>
                  <a:pt x="321184" y="214722"/>
                  <a:pt x="320464" y="212564"/>
                </a:cubicBezTo>
                <a:cubicBezTo>
                  <a:pt x="332693" y="214003"/>
                  <a:pt x="344562" y="214722"/>
                  <a:pt x="356072" y="214722"/>
                </a:cubicBezTo>
                <a:cubicBezTo>
                  <a:pt x="368300" y="214722"/>
                  <a:pt x="374415" y="207529"/>
                  <a:pt x="374415" y="193142"/>
                </a:cubicBezTo>
                <a:close/>
                <a:moveTo>
                  <a:pt x="2383706" y="3237"/>
                </a:moveTo>
                <a:lnTo>
                  <a:pt x="2420392" y="3237"/>
                </a:lnTo>
                <a:lnTo>
                  <a:pt x="2420392" y="47476"/>
                </a:lnTo>
                <a:lnTo>
                  <a:pt x="2444130" y="47476"/>
                </a:lnTo>
                <a:lnTo>
                  <a:pt x="2444130" y="80925"/>
                </a:lnTo>
                <a:lnTo>
                  <a:pt x="2420392" y="80925"/>
                </a:lnTo>
                <a:lnTo>
                  <a:pt x="2420392" y="212564"/>
                </a:lnTo>
                <a:cubicBezTo>
                  <a:pt x="2420392" y="237741"/>
                  <a:pt x="2407804" y="250329"/>
                  <a:pt x="2382627" y="250329"/>
                </a:cubicBezTo>
                <a:cubicBezTo>
                  <a:pt x="2367521" y="251048"/>
                  <a:pt x="2351336" y="251408"/>
                  <a:pt x="2334072" y="251408"/>
                </a:cubicBezTo>
                <a:cubicBezTo>
                  <a:pt x="2332633" y="239899"/>
                  <a:pt x="2329756" y="228030"/>
                  <a:pt x="2325440" y="215801"/>
                </a:cubicBezTo>
                <a:cubicBezTo>
                  <a:pt x="2329036" y="215801"/>
                  <a:pt x="2334431" y="215801"/>
                  <a:pt x="2341625" y="215801"/>
                </a:cubicBezTo>
                <a:cubicBezTo>
                  <a:pt x="2350976" y="216520"/>
                  <a:pt x="2358529" y="216880"/>
                  <a:pt x="2364284" y="216880"/>
                </a:cubicBezTo>
                <a:cubicBezTo>
                  <a:pt x="2377232" y="217599"/>
                  <a:pt x="2383706" y="211845"/>
                  <a:pt x="2383706" y="199616"/>
                </a:cubicBezTo>
                <a:lnTo>
                  <a:pt x="2383706" y="80925"/>
                </a:lnTo>
                <a:lnTo>
                  <a:pt x="2309255" y="80925"/>
                </a:lnTo>
                <a:lnTo>
                  <a:pt x="2309255" y="47476"/>
                </a:lnTo>
                <a:lnTo>
                  <a:pt x="2383706" y="47476"/>
                </a:lnTo>
                <a:close/>
                <a:moveTo>
                  <a:pt x="1274304" y="3237"/>
                </a:moveTo>
                <a:lnTo>
                  <a:pt x="1310990" y="3237"/>
                </a:lnTo>
                <a:lnTo>
                  <a:pt x="1310990" y="156456"/>
                </a:lnTo>
                <a:lnTo>
                  <a:pt x="1345518" y="153219"/>
                </a:lnTo>
                <a:lnTo>
                  <a:pt x="1348755" y="185589"/>
                </a:lnTo>
                <a:lnTo>
                  <a:pt x="1310990" y="188826"/>
                </a:lnTo>
                <a:lnTo>
                  <a:pt x="1310990" y="253566"/>
                </a:lnTo>
                <a:lnTo>
                  <a:pt x="1274304" y="253566"/>
                </a:lnTo>
                <a:lnTo>
                  <a:pt x="1274304" y="192063"/>
                </a:lnTo>
                <a:lnTo>
                  <a:pt x="1195537" y="199616"/>
                </a:lnTo>
                <a:lnTo>
                  <a:pt x="1191221" y="167246"/>
                </a:lnTo>
                <a:lnTo>
                  <a:pt x="1274304" y="159693"/>
                </a:lnTo>
                <a:close/>
                <a:moveTo>
                  <a:pt x="2753097" y="2158"/>
                </a:moveTo>
                <a:lnTo>
                  <a:pt x="2784388" y="5395"/>
                </a:lnTo>
                <a:cubicBezTo>
                  <a:pt x="2783669" y="7553"/>
                  <a:pt x="2782950" y="10790"/>
                  <a:pt x="2782230" y="15106"/>
                </a:cubicBezTo>
                <a:cubicBezTo>
                  <a:pt x="2780072" y="23738"/>
                  <a:pt x="2778634" y="30212"/>
                  <a:pt x="2777914" y="34528"/>
                </a:cubicBezTo>
                <a:lnTo>
                  <a:pt x="2818917" y="34528"/>
                </a:lnTo>
                <a:lnTo>
                  <a:pt x="2818917" y="63661"/>
                </a:lnTo>
                <a:lnTo>
                  <a:pt x="2770361" y="63661"/>
                </a:lnTo>
                <a:cubicBezTo>
                  <a:pt x="2766045" y="83803"/>
                  <a:pt x="2761010" y="103585"/>
                  <a:pt x="2755255" y="123007"/>
                </a:cubicBezTo>
                <a:lnTo>
                  <a:pt x="2769282" y="123007"/>
                </a:lnTo>
                <a:lnTo>
                  <a:pt x="2769282" y="79847"/>
                </a:lnTo>
                <a:lnTo>
                  <a:pt x="2799495" y="79847"/>
                </a:lnTo>
                <a:lnTo>
                  <a:pt x="2799495" y="123007"/>
                </a:lnTo>
                <a:lnTo>
                  <a:pt x="2819996" y="123007"/>
                </a:lnTo>
                <a:lnTo>
                  <a:pt x="2819996" y="153219"/>
                </a:lnTo>
                <a:lnTo>
                  <a:pt x="2799495" y="153219"/>
                </a:lnTo>
                <a:lnTo>
                  <a:pt x="2799495" y="175878"/>
                </a:lnTo>
                <a:cubicBezTo>
                  <a:pt x="2806688" y="175159"/>
                  <a:pt x="2813522" y="174799"/>
                  <a:pt x="2819996" y="174799"/>
                </a:cubicBezTo>
                <a:cubicBezTo>
                  <a:pt x="2819996" y="185589"/>
                  <a:pt x="2819996" y="195660"/>
                  <a:pt x="2819996" y="205011"/>
                </a:cubicBezTo>
                <a:cubicBezTo>
                  <a:pt x="2817118" y="205011"/>
                  <a:pt x="2813522" y="205371"/>
                  <a:pt x="2809206" y="206090"/>
                </a:cubicBezTo>
                <a:cubicBezTo>
                  <a:pt x="2804890" y="206090"/>
                  <a:pt x="2801653" y="206090"/>
                  <a:pt x="2799495" y="206090"/>
                </a:cubicBezTo>
                <a:lnTo>
                  <a:pt x="2799495" y="253566"/>
                </a:lnTo>
                <a:lnTo>
                  <a:pt x="2769282" y="253566"/>
                </a:lnTo>
                <a:lnTo>
                  <a:pt x="2769282" y="208248"/>
                </a:lnTo>
                <a:cubicBezTo>
                  <a:pt x="2748422" y="208967"/>
                  <a:pt x="2732596" y="210046"/>
                  <a:pt x="2721806" y="211485"/>
                </a:cubicBezTo>
                <a:lnTo>
                  <a:pt x="2721806" y="179115"/>
                </a:lnTo>
                <a:cubicBezTo>
                  <a:pt x="2726122" y="178396"/>
                  <a:pt x="2734035" y="178036"/>
                  <a:pt x="2745544" y="178036"/>
                </a:cubicBezTo>
                <a:cubicBezTo>
                  <a:pt x="2755615" y="177317"/>
                  <a:pt x="2763528" y="176957"/>
                  <a:pt x="2769282" y="176957"/>
                </a:cubicBezTo>
                <a:lnTo>
                  <a:pt x="2769282" y="153219"/>
                </a:lnTo>
                <a:lnTo>
                  <a:pt x="2723964" y="153219"/>
                </a:lnTo>
                <a:lnTo>
                  <a:pt x="2723964" y="123007"/>
                </a:lnTo>
                <a:cubicBezTo>
                  <a:pt x="2730438" y="102146"/>
                  <a:pt x="2735833" y="82364"/>
                  <a:pt x="2740149" y="63661"/>
                </a:cubicBezTo>
                <a:lnTo>
                  <a:pt x="2721806" y="63661"/>
                </a:lnTo>
                <a:lnTo>
                  <a:pt x="2721806" y="34528"/>
                </a:lnTo>
                <a:lnTo>
                  <a:pt x="2746623" y="34528"/>
                </a:lnTo>
                <a:cubicBezTo>
                  <a:pt x="2748781" y="23738"/>
                  <a:pt x="2750939" y="12948"/>
                  <a:pt x="2753097" y="2158"/>
                </a:cubicBezTo>
                <a:close/>
                <a:moveTo>
                  <a:pt x="927944" y="2158"/>
                </a:moveTo>
                <a:lnTo>
                  <a:pt x="972183" y="2158"/>
                </a:lnTo>
                <a:lnTo>
                  <a:pt x="965709" y="11869"/>
                </a:lnTo>
                <a:cubicBezTo>
                  <a:pt x="988727" y="44239"/>
                  <a:pt x="1024335" y="71574"/>
                  <a:pt x="1072530" y="93874"/>
                </a:cubicBezTo>
                <a:cubicBezTo>
                  <a:pt x="1067495" y="99628"/>
                  <a:pt x="1061021" y="107901"/>
                  <a:pt x="1053108" y="118691"/>
                </a:cubicBezTo>
                <a:cubicBezTo>
                  <a:pt x="1050950" y="120849"/>
                  <a:pt x="1049511" y="122647"/>
                  <a:pt x="1048792" y="124086"/>
                </a:cubicBezTo>
                <a:cubicBezTo>
                  <a:pt x="1035844" y="117612"/>
                  <a:pt x="1023975" y="110418"/>
                  <a:pt x="1013185" y="102506"/>
                </a:cubicBezTo>
                <a:lnTo>
                  <a:pt x="1013185" y="124086"/>
                </a:lnTo>
                <a:lnTo>
                  <a:pt x="963551" y="124086"/>
                </a:lnTo>
                <a:lnTo>
                  <a:pt x="963551" y="149982"/>
                </a:lnTo>
                <a:lnTo>
                  <a:pt x="1040160" y="149982"/>
                </a:lnTo>
                <a:lnTo>
                  <a:pt x="1040160" y="182352"/>
                </a:lnTo>
                <a:lnTo>
                  <a:pt x="963551" y="182352"/>
                </a:lnTo>
                <a:lnTo>
                  <a:pt x="963551" y="213643"/>
                </a:lnTo>
                <a:lnTo>
                  <a:pt x="1060661" y="213643"/>
                </a:lnTo>
                <a:lnTo>
                  <a:pt x="1060661" y="243855"/>
                </a:lnTo>
                <a:lnTo>
                  <a:pt x="827596" y="243855"/>
                </a:lnTo>
                <a:lnTo>
                  <a:pt x="827596" y="213643"/>
                </a:lnTo>
                <a:lnTo>
                  <a:pt x="924707" y="213643"/>
                </a:lnTo>
                <a:lnTo>
                  <a:pt x="924707" y="182352"/>
                </a:lnTo>
                <a:lnTo>
                  <a:pt x="848097" y="182352"/>
                </a:lnTo>
                <a:lnTo>
                  <a:pt x="848097" y="149982"/>
                </a:lnTo>
                <a:lnTo>
                  <a:pt x="924707" y="149982"/>
                </a:lnTo>
                <a:lnTo>
                  <a:pt x="924707" y="124086"/>
                </a:lnTo>
                <a:lnTo>
                  <a:pt x="875072" y="124086"/>
                </a:lnTo>
                <a:lnTo>
                  <a:pt x="875072" y="103585"/>
                </a:lnTo>
                <a:cubicBezTo>
                  <a:pt x="863563" y="111497"/>
                  <a:pt x="851694" y="119410"/>
                  <a:pt x="839465" y="127323"/>
                </a:cubicBezTo>
                <a:cubicBezTo>
                  <a:pt x="834430" y="120129"/>
                  <a:pt x="826517" y="110059"/>
                  <a:pt x="815727" y="97111"/>
                </a:cubicBezTo>
                <a:cubicBezTo>
                  <a:pt x="871116" y="67618"/>
                  <a:pt x="908522" y="35967"/>
                  <a:pt x="927944" y="2158"/>
                </a:cubicBezTo>
                <a:close/>
                <a:moveTo>
                  <a:pt x="96032" y="2158"/>
                </a:moveTo>
                <a:lnTo>
                  <a:pt x="134876" y="2158"/>
                </a:lnTo>
                <a:lnTo>
                  <a:pt x="134876" y="47476"/>
                </a:lnTo>
                <a:lnTo>
                  <a:pt x="230907" y="47476"/>
                </a:lnTo>
                <a:lnTo>
                  <a:pt x="230907" y="192063"/>
                </a:lnTo>
                <a:lnTo>
                  <a:pt x="192063" y="192063"/>
                </a:lnTo>
                <a:lnTo>
                  <a:pt x="192063" y="173720"/>
                </a:lnTo>
                <a:lnTo>
                  <a:pt x="134876" y="173720"/>
                </a:lnTo>
                <a:lnTo>
                  <a:pt x="134876" y="254645"/>
                </a:lnTo>
                <a:lnTo>
                  <a:pt x="96032" y="254645"/>
                </a:lnTo>
                <a:lnTo>
                  <a:pt x="96032" y="173720"/>
                </a:lnTo>
                <a:lnTo>
                  <a:pt x="37765" y="173720"/>
                </a:lnTo>
                <a:lnTo>
                  <a:pt x="37765" y="192063"/>
                </a:lnTo>
                <a:lnTo>
                  <a:pt x="0" y="192063"/>
                </a:lnTo>
                <a:lnTo>
                  <a:pt x="0" y="47476"/>
                </a:lnTo>
                <a:lnTo>
                  <a:pt x="96032" y="47476"/>
                </a:lnTo>
                <a:close/>
                <a:moveTo>
                  <a:pt x="2947318" y="1079"/>
                </a:moveTo>
                <a:cubicBezTo>
                  <a:pt x="2955950" y="10431"/>
                  <a:pt x="2962784" y="18703"/>
                  <a:pt x="2967819" y="25896"/>
                </a:cubicBezTo>
                <a:lnTo>
                  <a:pt x="2951634" y="35607"/>
                </a:lnTo>
                <a:lnTo>
                  <a:pt x="2975372" y="35607"/>
                </a:lnTo>
                <a:lnTo>
                  <a:pt x="2975372" y="63661"/>
                </a:lnTo>
                <a:lnTo>
                  <a:pt x="2913869" y="63661"/>
                </a:lnTo>
                <a:lnTo>
                  <a:pt x="2913869" y="82005"/>
                </a:lnTo>
                <a:lnTo>
                  <a:pt x="2967819" y="82005"/>
                </a:lnTo>
                <a:lnTo>
                  <a:pt x="2967819" y="222275"/>
                </a:lnTo>
                <a:cubicBezTo>
                  <a:pt x="2968538" y="241697"/>
                  <a:pt x="2959187" y="251408"/>
                  <a:pt x="2939765" y="251408"/>
                </a:cubicBezTo>
                <a:cubicBezTo>
                  <a:pt x="2931852" y="251408"/>
                  <a:pt x="2925019" y="251408"/>
                  <a:pt x="2919264" y="251408"/>
                </a:cubicBezTo>
                <a:cubicBezTo>
                  <a:pt x="2919264" y="250689"/>
                  <a:pt x="2919264" y="249610"/>
                  <a:pt x="2919264" y="248171"/>
                </a:cubicBezTo>
                <a:cubicBezTo>
                  <a:pt x="2918545" y="243855"/>
                  <a:pt x="2916746" y="236302"/>
                  <a:pt x="2913869" y="225512"/>
                </a:cubicBezTo>
                <a:cubicBezTo>
                  <a:pt x="2918185" y="225512"/>
                  <a:pt x="2922501" y="225512"/>
                  <a:pt x="2926817" y="225512"/>
                </a:cubicBezTo>
                <a:cubicBezTo>
                  <a:pt x="2933291" y="225512"/>
                  <a:pt x="2936528" y="222635"/>
                  <a:pt x="2936528" y="216880"/>
                </a:cubicBezTo>
                <a:lnTo>
                  <a:pt x="2936528" y="199616"/>
                </a:lnTo>
                <a:lnTo>
                  <a:pt x="2913869" y="199616"/>
                </a:lnTo>
                <a:lnTo>
                  <a:pt x="2913869" y="225512"/>
                </a:lnTo>
                <a:lnTo>
                  <a:pt x="2913869" y="250329"/>
                </a:lnTo>
                <a:lnTo>
                  <a:pt x="2881499" y="250329"/>
                </a:lnTo>
                <a:lnTo>
                  <a:pt x="2881499" y="199616"/>
                </a:lnTo>
                <a:lnTo>
                  <a:pt x="2858840" y="199616"/>
                </a:lnTo>
                <a:lnTo>
                  <a:pt x="2858840" y="253566"/>
                </a:lnTo>
                <a:lnTo>
                  <a:pt x="2827549" y="253566"/>
                </a:lnTo>
                <a:lnTo>
                  <a:pt x="2827549" y="82005"/>
                </a:lnTo>
                <a:lnTo>
                  <a:pt x="2881499" y="82005"/>
                </a:lnTo>
                <a:lnTo>
                  <a:pt x="2881499" y="63661"/>
                </a:lnTo>
                <a:lnTo>
                  <a:pt x="2825391" y="63661"/>
                </a:lnTo>
                <a:lnTo>
                  <a:pt x="2825391" y="35607"/>
                </a:lnTo>
                <a:lnTo>
                  <a:pt x="2881499" y="35607"/>
                </a:lnTo>
                <a:lnTo>
                  <a:pt x="2881499" y="3237"/>
                </a:lnTo>
                <a:lnTo>
                  <a:pt x="2913869" y="3237"/>
                </a:lnTo>
                <a:lnTo>
                  <a:pt x="2913869" y="35607"/>
                </a:lnTo>
                <a:lnTo>
                  <a:pt x="2938686" y="35607"/>
                </a:lnTo>
                <a:cubicBezTo>
                  <a:pt x="2937967" y="34169"/>
                  <a:pt x="2936888" y="32370"/>
                  <a:pt x="2935449" y="30212"/>
                </a:cubicBezTo>
                <a:cubicBezTo>
                  <a:pt x="2932572" y="26616"/>
                  <a:pt x="2928615" y="21580"/>
                  <a:pt x="2923580" y="15106"/>
                </a:cubicBezTo>
                <a:close/>
                <a:moveTo>
                  <a:pt x="1784673" y="1079"/>
                </a:moveTo>
                <a:cubicBezTo>
                  <a:pt x="1786112" y="4676"/>
                  <a:pt x="1788989" y="10790"/>
                  <a:pt x="1793305" y="19422"/>
                </a:cubicBezTo>
                <a:cubicBezTo>
                  <a:pt x="1790428" y="13668"/>
                  <a:pt x="1791147" y="15466"/>
                  <a:pt x="1795463" y="24817"/>
                </a:cubicBezTo>
                <a:lnTo>
                  <a:pt x="1895810" y="24817"/>
                </a:lnTo>
                <a:lnTo>
                  <a:pt x="1895810" y="52871"/>
                </a:lnTo>
                <a:lnTo>
                  <a:pt x="1831070" y="52871"/>
                </a:lnTo>
                <a:cubicBezTo>
                  <a:pt x="1833947" y="55029"/>
                  <a:pt x="1838263" y="57907"/>
                  <a:pt x="1844018" y="61503"/>
                </a:cubicBezTo>
                <a:cubicBezTo>
                  <a:pt x="1862721" y="73013"/>
                  <a:pt x="1878906" y="83443"/>
                  <a:pt x="1892573" y="92795"/>
                </a:cubicBezTo>
                <a:lnTo>
                  <a:pt x="1868835" y="112217"/>
                </a:lnTo>
                <a:cubicBezTo>
                  <a:pt x="1867396" y="110778"/>
                  <a:pt x="1864519" y="108980"/>
                  <a:pt x="1860203" y="106822"/>
                </a:cubicBezTo>
                <a:cubicBezTo>
                  <a:pt x="1855168" y="103225"/>
                  <a:pt x="1851571" y="100348"/>
                  <a:pt x="1849413" y="98190"/>
                </a:cubicBezTo>
                <a:cubicBezTo>
                  <a:pt x="1764531" y="100348"/>
                  <a:pt x="1706265" y="102865"/>
                  <a:pt x="1674614" y="105743"/>
                </a:cubicBezTo>
                <a:lnTo>
                  <a:pt x="1663824" y="79847"/>
                </a:lnTo>
                <a:cubicBezTo>
                  <a:pt x="1680369" y="72653"/>
                  <a:pt x="1696554" y="63661"/>
                  <a:pt x="1712380" y="52871"/>
                </a:cubicBezTo>
                <a:lnTo>
                  <a:pt x="1650876" y="52871"/>
                </a:lnTo>
                <a:lnTo>
                  <a:pt x="1650876" y="24817"/>
                </a:lnTo>
                <a:lnTo>
                  <a:pt x="1754461" y="24817"/>
                </a:lnTo>
                <a:cubicBezTo>
                  <a:pt x="1750864" y="18343"/>
                  <a:pt x="1747987" y="11869"/>
                  <a:pt x="1745829" y="5395"/>
                </a:cubicBezTo>
                <a:close/>
                <a:moveTo>
                  <a:pt x="668983" y="0"/>
                </a:moveTo>
                <a:cubicBezTo>
                  <a:pt x="671141" y="2878"/>
                  <a:pt x="674378" y="8273"/>
                  <a:pt x="678694" y="16185"/>
                </a:cubicBezTo>
                <a:cubicBezTo>
                  <a:pt x="685168" y="26256"/>
                  <a:pt x="690203" y="34169"/>
                  <a:pt x="693800" y="39923"/>
                </a:cubicBezTo>
                <a:lnTo>
                  <a:pt x="675457" y="48555"/>
                </a:lnTo>
                <a:lnTo>
                  <a:pt x="706748" y="48555"/>
                </a:lnTo>
                <a:cubicBezTo>
                  <a:pt x="713222" y="39923"/>
                  <a:pt x="721494" y="27695"/>
                  <a:pt x="731565" y="11869"/>
                </a:cubicBezTo>
                <a:cubicBezTo>
                  <a:pt x="733723" y="8273"/>
                  <a:pt x="735521" y="5755"/>
                  <a:pt x="736960" y="4316"/>
                </a:cubicBezTo>
                <a:lnTo>
                  <a:pt x="771488" y="23738"/>
                </a:lnTo>
                <a:cubicBezTo>
                  <a:pt x="769330" y="26616"/>
                  <a:pt x="766093" y="30572"/>
                  <a:pt x="761777" y="35607"/>
                </a:cubicBezTo>
                <a:cubicBezTo>
                  <a:pt x="756742" y="41362"/>
                  <a:pt x="753145" y="45678"/>
                  <a:pt x="750987" y="48555"/>
                </a:cubicBezTo>
                <a:lnTo>
                  <a:pt x="787673" y="48555"/>
                </a:lnTo>
                <a:lnTo>
                  <a:pt x="787673" y="112217"/>
                </a:lnTo>
                <a:lnTo>
                  <a:pt x="752066" y="112217"/>
                </a:lnTo>
                <a:lnTo>
                  <a:pt x="752066" y="79847"/>
                </a:lnTo>
                <a:lnTo>
                  <a:pt x="583741" y="79847"/>
                </a:lnTo>
                <a:lnTo>
                  <a:pt x="583741" y="112217"/>
                </a:lnTo>
                <a:lnTo>
                  <a:pt x="548134" y="112217"/>
                </a:lnTo>
                <a:lnTo>
                  <a:pt x="548134" y="48555"/>
                </a:lnTo>
                <a:lnTo>
                  <a:pt x="590215" y="48555"/>
                </a:lnTo>
                <a:cubicBezTo>
                  <a:pt x="583022" y="38485"/>
                  <a:pt x="575469" y="29133"/>
                  <a:pt x="567556" y="20501"/>
                </a:cubicBezTo>
                <a:lnTo>
                  <a:pt x="594531" y="2158"/>
                </a:lnTo>
                <a:cubicBezTo>
                  <a:pt x="605321" y="13668"/>
                  <a:pt x="616111" y="26616"/>
                  <a:pt x="626901" y="41002"/>
                </a:cubicBezTo>
                <a:lnTo>
                  <a:pt x="615032" y="48555"/>
                </a:lnTo>
                <a:lnTo>
                  <a:pt x="658193" y="48555"/>
                </a:lnTo>
                <a:cubicBezTo>
                  <a:pt x="655315" y="43520"/>
                  <a:pt x="650999" y="36327"/>
                  <a:pt x="645245" y="26975"/>
                </a:cubicBezTo>
                <a:cubicBezTo>
                  <a:pt x="641648" y="21221"/>
                  <a:pt x="639130" y="16905"/>
                  <a:pt x="637692" y="14027"/>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kumimoji="1" lang="zh-CN" altLang="en-US" sz="2200" b="0" dirty="0">
              <a:solidFill>
                <a:schemeClr val="bg1"/>
              </a:solidFill>
              <a:latin typeface="Wingdings 2" panose="05020102010507070707" pitchFamily="18" charset="2"/>
              <a:ea typeface="方正兰亭粗黑简体" panose="02000000000000000000" pitchFamily="2" charset="-122"/>
            </a:endParaRPr>
          </a:p>
        </p:txBody>
      </p: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矩形 6"/>
          <p:cNvSpPr/>
          <p:nvPr userDrawn="1"/>
        </p:nvSpPr>
        <p:spPr>
          <a:xfrm>
            <a:off x="0" y="772160"/>
            <a:ext cx="12192000" cy="6085840"/>
          </a:xfrm>
          <a:prstGeom prst="rect">
            <a:avLst/>
          </a:prstGeom>
          <a:solidFill>
            <a:srgbClr val="0162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userDrawn="1"/>
        </p:nvPicPr>
        <p:blipFill rotWithShape="1">
          <a:blip r:embed="rId2"/>
          <a:srcRect b="88740"/>
          <a:stretch>
            <a:fillRect/>
          </a:stretch>
        </p:blipFill>
        <p:spPr>
          <a:xfrm>
            <a:off x="0" y="0"/>
            <a:ext cx="12192000" cy="772160"/>
          </a:xfrm>
          <a:prstGeom prst="rect">
            <a:avLst/>
          </a:prstGeom>
          <a:effectLst>
            <a:outerShdw blurRad="292100" dist="25400" dir="5400000" sx="112000" sy="112000" algn="ctr" rotWithShape="0">
              <a:schemeClr val="bg1">
                <a:alpha val="65000"/>
              </a:schemeClr>
            </a:outerShdw>
          </a:effectLst>
        </p:spPr>
      </p:pic>
      <p:sp>
        <p:nvSpPr>
          <p:cNvPr id="11" name="矩形 10"/>
          <p:cNvSpPr/>
          <p:nvPr userDrawn="1"/>
        </p:nvSpPr>
        <p:spPr>
          <a:xfrm>
            <a:off x="1449421" y="126460"/>
            <a:ext cx="3618690" cy="505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1580741" y="252464"/>
            <a:ext cx="3253755" cy="256803"/>
          </a:xfrm>
          <a:custGeom>
            <a:avLst/>
            <a:gdLst/>
            <a:ahLst/>
            <a:cxnLst/>
            <a:rect l="l" t="t" r="r" b="b"/>
            <a:pathLst>
              <a:path w="3253755" h="256803">
                <a:moveTo>
                  <a:pt x="1471492" y="205550"/>
                </a:moveTo>
                <a:cubicBezTo>
                  <a:pt x="1472391" y="205550"/>
                  <a:pt x="1470323" y="205730"/>
                  <a:pt x="1465288" y="206090"/>
                </a:cubicBezTo>
                <a:lnTo>
                  <a:pt x="1468990" y="205667"/>
                </a:lnTo>
                <a:close/>
                <a:moveTo>
                  <a:pt x="1712380" y="173720"/>
                </a:moveTo>
                <a:lnTo>
                  <a:pt x="1712380" y="187747"/>
                </a:lnTo>
                <a:lnTo>
                  <a:pt x="1834307" y="187747"/>
                </a:lnTo>
                <a:lnTo>
                  <a:pt x="1834307" y="173720"/>
                </a:lnTo>
                <a:close/>
                <a:moveTo>
                  <a:pt x="2913869" y="154298"/>
                </a:moveTo>
                <a:lnTo>
                  <a:pt x="2913869" y="175878"/>
                </a:lnTo>
                <a:lnTo>
                  <a:pt x="2936528" y="175878"/>
                </a:lnTo>
                <a:lnTo>
                  <a:pt x="2936528" y="154298"/>
                </a:lnTo>
                <a:close/>
                <a:moveTo>
                  <a:pt x="2858840" y="154298"/>
                </a:moveTo>
                <a:lnTo>
                  <a:pt x="2858840" y="175878"/>
                </a:lnTo>
                <a:lnTo>
                  <a:pt x="2881499" y="175878"/>
                </a:lnTo>
                <a:lnTo>
                  <a:pt x="2881499" y="154298"/>
                </a:lnTo>
                <a:close/>
                <a:moveTo>
                  <a:pt x="3171751" y="146745"/>
                </a:moveTo>
                <a:lnTo>
                  <a:pt x="3207358" y="146745"/>
                </a:lnTo>
                <a:lnTo>
                  <a:pt x="3207358" y="158614"/>
                </a:lnTo>
                <a:lnTo>
                  <a:pt x="3253755" y="158614"/>
                </a:lnTo>
                <a:lnTo>
                  <a:pt x="3253755" y="189905"/>
                </a:lnTo>
                <a:lnTo>
                  <a:pt x="3207358" y="189905"/>
                </a:lnTo>
                <a:lnTo>
                  <a:pt x="3207358" y="211485"/>
                </a:lnTo>
                <a:cubicBezTo>
                  <a:pt x="3207358" y="236662"/>
                  <a:pt x="3192971" y="249969"/>
                  <a:pt x="3164198" y="251408"/>
                </a:cubicBezTo>
                <a:cubicBezTo>
                  <a:pt x="3150530" y="251408"/>
                  <a:pt x="3136503" y="251408"/>
                  <a:pt x="3122117" y="251408"/>
                </a:cubicBezTo>
                <a:cubicBezTo>
                  <a:pt x="3119239" y="238460"/>
                  <a:pt x="3116002" y="227670"/>
                  <a:pt x="3112406" y="219038"/>
                </a:cubicBezTo>
                <a:cubicBezTo>
                  <a:pt x="3114564" y="219038"/>
                  <a:pt x="3117081" y="219398"/>
                  <a:pt x="3119959" y="220117"/>
                </a:cubicBezTo>
                <a:cubicBezTo>
                  <a:pt x="3134345" y="220836"/>
                  <a:pt x="3144776" y="221196"/>
                  <a:pt x="3151250" y="221196"/>
                </a:cubicBezTo>
                <a:cubicBezTo>
                  <a:pt x="3164917" y="221196"/>
                  <a:pt x="3171751" y="214722"/>
                  <a:pt x="3171751" y="201774"/>
                </a:cubicBezTo>
                <a:lnTo>
                  <a:pt x="3171751" y="189905"/>
                </a:lnTo>
                <a:lnTo>
                  <a:pt x="3078957" y="189905"/>
                </a:lnTo>
                <a:cubicBezTo>
                  <a:pt x="3080395" y="191344"/>
                  <a:pt x="3082913" y="193502"/>
                  <a:pt x="3086510" y="196379"/>
                </a:cubicBezTo>
                <a:cubicBezTo>
                  <a:pt x="3089387" y="198537"/>
                  <a:pt x="3094782" y="203213"/>
                  <a:pt x="3102695" y="210406"/>
                </a:cubicBezTo>
                <a:lnTo>
                  <a:pt x="3081115" y="231986"/>
                </a:lnTo>
                <a:cubicBezTo>
                  <a:pt x="3068886" y="221915"/>
                  <a:pt x="3056297" y="210406"/>
                  <a:pt x="3043349" y="197458"/>
                </a:cubicBezTo>
                <a:lnTo>
                  <a:pt x="3050902" y="189905"/>
                </a:lnTo>
                <a:lnTo>
                  <a:pt x="2998031" y="189905"/>
                </a:lnTo>
                <a:lnTo>
                  <a:pt x="2998031" y="158614"/>
                </a:lnTo>
                <a:lnTo>
                  <a:pt x="3171751" y="158614"/>
                </a:lnTo>
                <a:close/>
                <a:moveTo>
                  <a:pt x="1432918" y="144587"/>
                </a:moveTo>
                <a:cubicBezTo>
                  <a:pt x="1419969" y="158973"/>
                  <a:pt x="1406302" y="171562"/>
                  <a:pt x="1391915" y="182352"/>
                </a:cubicBezTo>
                <a:cubicBezTo>
                  <a:pt x="1391915" y="182352"/>
                  <a:pt x="1404144" y="181633"/>
                  <a:pt x="1428601" y="180194"/>
                </a:cubicBezTo>
                <a:lnTo>
                  <a:pt x="1428601" y="160772"/>
                </a:lnTo>
                <a:lnTo>
                  <a:pt x="1452340" y="144587"/>
                </a:lnTo>
                <a:close/>
                <a:moveTo>
                  <a:pt x="1712380" y="138113"/>
                </a:moveTo>
                <a:lnTo>
                  <a:pt x="1712380" y="152140"/>
                </a:lnTo>
                <a:lnTo>
                  <a:pt x="1834307" y="152140"/>
                </a:lnTo>
                <a:lnTo>
                  <a:pt x="1834307" y="138113"/>
                </a:lnTo>
                <a:close/>
                <a:moveTo>
                  <a:pt x="1676772" y="113296"/>
                </a:moveTo>
                <a:lnTo>
                  <a:pt x="1870993" y="113296"/>
                </a:lnTo>
                <a:lnTo>
                  <a:pt x="1870993" y="215801"/>
                </a:lnTo>
                <a:cubicBezTo>
                  <a:pt x="1870993" y="236662"/>
                  <a:pt x="1860563" y="248171"/>
                  <a:pt x="1839702" y="250329"/>
                </a:cubicBezTo>
                <a:cubicBezTo>
                  <a:pt x="1824596" y="251768"/>
                  <a:pt x="1809490" y="252487"/>
                  <a:pt x="1794384" y="252487"/>
                </a:cubicBezTo>
                <a:cubicBezTo>
                  <a:pt x="1792945" y="247452"/>
                  <a:pt x="1790787" y="239899"/>
                  <a:pt x="1787910" y="229828"/>
                </a:cubicBezTo>
                <a:cubicBezTo>
                  <a:pt x="1787191" y="226951"/>
                  <a:pt x="1786471" y="224793"/>
                  <a:pt x="1785752" y="223354"/>
                </a:cubicBezTo>
                <a:cubicBezTo>
                  <a:pt x="1798700" y="224073"/>
                  <a:pt x="1810209" y="224433"/>
                  <a:pt x="1820280" y="224433"/>
                </a:cubicBezTo>
                <a:cubicBezTo>
                  <a:pt x="1829631" y="224433"/>
                  <a:pt x="1834307" y="219398"/>
                  <a:pt x="1834307" y="209327"/>
                </a:cubicBezTo>
                <a:lnTo>
                  <a:pt x="1712380" y="209327"/>
                </a:lnTo>
                <a:lnTo>
                  <a:pt x="1712380" y="252487"/>
                </a:lnTo>
                <a:lnTo>
                  <a:pt x="1676772" y="252487"/>
                </a:lnTo>
                <a:close/>
                <a:moveTo>
                  <a:pt x="2913869" y="107901"/>
                </a:moveTo>
                <a:lnTo>
                  <a:pt x="2913869" y="130560"/>
                </a:lnTo>
                <a:lnTo>
                  <a:pt x="2936528" y="130560"/>
                </a:lnTo>
                <a:lnTo>
                  <a:pt x="2936528" y="107901"/>
                </a:lnTo>
                <a:close/>
                <a:moveTo>
                  <a:pt x="2858840" y="107901"/>
                </a:moveTo>
                <a:lnTo>
                  <a:pt x="2858840" y="130560"/>
                </a:lnTo>
                <a:lnTo>
                  <a:pt x="2881499" y="130560"/>
                </a:lnTo>
                <a:lnTo>
                  <a:pt x="2881499" y="107901"/>
                </a:lnTo>
                <a:close/>
                <a:moveTo>
                  <a:pt x="596689" y="98190"/>
                </a:moveTo>
                <a:lnTo>
                  <a:pt x="741276" y="98190"/>
                </a:lnTo>
                <a:lnTo>
                  <a:pt x="741276" y="129481"/>
                </a:lnTo>
                <a:lnTo>
                  <a:pt x="697037" y="158614"/>
                </a:lnTo>
                <a:lnTo>
                  <a:pt x="791989" y="158614"/>
                </a:lnTo>
                <a:lnTo>
                  <a:pt x="791989" y="189905"/>
                </a:lnTo>
                <a:lnTo>
                  <a:pt x="692721" y="189905"/>
                </a:lnTo>
                <a:lnTo>
                  <a:pt x="692721" y="216880"/>
                </a:lnTo>
                <a:cubicBezTo>
                  <a:pt x="692721" y="239179"/>
                  <a:pt x="680852" y="250689"/>
                  <a:pt x="657114" y="251408"/>
                </a:cubicBezTo>
                <a:cubicBezTo>
                  <a:pt x="640569" y="252127"/>
                  <a:pt x="625103" y="252487"/>
                  <a:pt x="610716" y="252487"/>
                </a:cubicBezTo>
                <a:cubicBezTo>
                  <a:pt x="608558" y="240258"/>
                  <a:pt x="605681" y="229468"/>
                  <a:pt x="602084" y="220117"/>
                </a:cubicBezTo>
                <a:cubicBezTo>
                  <a:pt x="615032" y="220836"/>
                  <a:pt x="626901" y="221196"/>
                  <a:pt x="637692" y="221196"/>
                </a:cubicBezTo>
                <a:cubicBezTo>
                  <a:pt x="649920" y="221196"/>
                  <a:pt x="656035" y="216161"/>
                  <a:pt x="656035" y="206090"/>
                </a:cubicBezTo>
                <a:lnTo>
                  <a:pt x="656035" y="189905"/>
                </a:lnTo>
                <a:lnTo>
                  <a:pt x="543818" y="189905"/>
                </a:lnTo>
                <a:lnTo>
                  <a:pt x="543818" y="158614"/>
                </a:lnTo>
                <a:lnTo>
                  <a:pt x="656035" y="158614"/>
                </a:lnTo>
                <a:lnTo>
                  <a:pt x="656035" y="152140"/>
                </a:lnTo>
                <a:lnTo>
                  <a:pt x="690563" y="129481"/>
                </a:lnTo>
                <a:lnTo>
                  <a:pt x="596689" y="129481"/>
                </a:lnTo>
                <a:close/>
                <a:moveTo>
                  <a:pt x="2326519" y="96032"/>
                </a:moveTo>
                <a:cubicBezTo>
                  <a:pt x="2342344" y="117612"/>
                  <a:pt x="2357810" y="138472"/>
                  <a:pt x="2372916" y="158614"/>
                </a:cubicBezTo>
                <a:lnTo>
                  <a:pt x="2342704" y="178036"/>
                </a:lnTo>
                <a:cubicBezTo>
                  <a:pt x="2329756" y="156456"/>
                  <a:pt x="2315369" y="135235"/>
                  <a:pt x="2299544" y="114375"/>
                </a:cubicBezTo>
                <a:close/>
                <a:moveTo>
                  <a:pt x="1220354" y="86321"/>
                </a:moveTo>
                <a:cubicBezTo>
                  <a:pt x="1235460" y="97830"/>
                  <a:pt x="1250206" y="110059"/>
                  <a:pt x="1264593" y="123007"/>
                </a:cubicBezTo>
                <a:lnTo>
                  <a:pt x="1239776" y="146745"/>
                </a:lnTo>
                <a:cubicBezTo>
                  <a:pt x="1228986" y="133797"/>
                  <a:pt x="1215318" y="121208"/>
                  <a:pt x="1198774" y="108980"/>
                </a:cubicBezTo>
                <a:close/>
                <a:moveTo>
                  <a:pt x="134876" y="83084"/>
                </a:moveTo>
                <a:lnTo>
                  <a:pt x="134876" y="138113"/>
                </a:lnTo>
                <a:lnTo>
                  <a:pt x="192063" y="138113"/>
                </a:lnTo>
                <a:lnTo>
                  <a:pt x="192063" y="83084"/>
                </a:lnTo>
                <a:close/>
                <a:moveTo>
                  <a:pt x="37765" y="83084"/>
                </a:moveTo>
                <a:lnTo>
                  <a:pt x="37765" y="138113"/>
                </a:lnTo>
                <a:lnTo>
                  <a:pt x="96032" y="138113"/>
                </a:lnTo>
                <a:lnTo>
                  <a:pt x="96032" y="83084"/>
                </a:lnTo>
                <a:close/>
                <a:moveTo>
                  <a:pt x="1546213" y="75530"/>
                </a:moveTo>
                <a:cubicBezTo>
                  <a:pt x="1546213" y="76969"/>
                  <a:pt x="1545494" y="78768"/>
                  <a:pt x="1544055" y="80926"/>
                </a:cubicBezTo>
                <a:cubicBezTo>
                  <a:pt x="1543336" y="83803"/>
                  <a:pt x="1542616" y="85961"/>
                  <a:pt x="1541897" y="87400"/>
                </a:cubicBezTo>
                <a:cubicBezTo>
                  <a:pt x="1545494" y="112576"/>
                  <a:pt x="1551968" y="134876"/>
                  <a:pt x="1561319" y="154298"/>
                </a:cubicBezTo>
                <a:cubicBezTo>
                  <a:pt x="1572109" y="131998"/>
                  <a:pt x="1578583" y="105743"/>
                  <a:pt x="1580741" y="75530"/>
                </a:cubicBezTo>
                <a:close/>
                <a:moveTo>
                  <a:pt x="473683" y="60424"/>
                </a:moveTo>
                <a:cubicBezTo>
                  <a:pt x="490228" y="97830"/>
                  <a:pt x="506053" y="137034"/>
                  <a:pt x="521159" y="178036"/>
                </a:cubicBezTo>
                <a:lnTo>
                  <a:pt x="481236" y="194221"/>
                </a:lnTo>
                <a:cubicBezTo>
                  <a:pt x="466130" y="149622"/>
                  <a:pt x="451743" y="108980"/>
                  <a:pt x="438076" y="72293"/>
                </a:cubicBezTo>
                <a:close/>
                <a:moveTo>
                  <a:pt x="304279" y="60424"/>
                </a:moveTo>
                <a:lnTo>
                  <a:pt x="342044" y="70135"/>
                </a:lnTo>
                <a:cubicBezTo>
                  <a:pt x="330535" y="115454"/>
                  <a:pt x="317587" y="157535"/>
                  <a:pt x="303200" y="196379"/>
                </a:cubicBezTo>
                <a:cubicBezTo>
                  <a:pt x="297446" y="194221"/>
                  <a:pt x="289533" y="191344"/>
                  <a:pt x="279462" y="187747"/>
                </a:cubicBezTo>
                <a:cubicBezTo>
                  <a:pt x="272269" y="184870"/>
                  <a:pt x="267234" y="182712"/>
                  <a:pt x="264356" y="181273"/>
                </a:cubicBezTo>
                <a:cubicBezTo>
                  <a:pt x="279462" y="142429"/>
                  <a:pt x="292770" y="102146"/>
                  <a:pt x="304279" y="60424"/>
                </a:cubicBezTo>
                <a:close/>
                <a:moveTo>
                  <a:pt x="1446945" y="58266"/>
                </a:moveTo>
                <a:lnTo>
                  <a:pt x="1446945" y="76609"/>
                </a:lnTo>
                <a:lnTo>
                  <a:pt x="1453419" y="76609"/>
                </a:lnTo>
                <a:cubicBezTo>
                  <a:pt x="1459173" y="70855"/>
                  <a:pt x="1464209" y="64740"/>
                  <a:pt x="1468525" y="58266"/>
                </a:cubicBezTo>
                <a:close/>
                <a:moveTo>
                  <a:pt x="1759856" y="52871"/>
                </a:moveTo>
                <a:cubicBezTo>
                  <a:pt x="1745469" y="60784"/>
                  <a:pt x="1732161" y="69056"/>
                  <a:pt x="1719933" y="77688"/>
                </a:cubicBezTo>
                <a:cubicBezTo>
                  <a:pt x="1742951" y="76250"/>
                  <a:pt x="1774242" y="75171"/>
                  <a:pt x="1813806" y="74451"/>
                </a:cubicBezTo>
                <a:cubicBezTo>
                  <a:pt x="1812367" y="73013"/>
                  <a:pt x="1809850" y="70855"/>
                  <a:pt x="1806253" y="67977"/>
                </a:cubicBezTo>
                <a:cubicBezTo>
                  <a:pt x="1802656" y="65819"/>
                  <a:pt x="1799779" y="64021"/>
                  <a:pt x="1797621" y="62582"/>
                </a:cubicBezTo>
                <a:lnTo>
                  <a:pt x="1809490" y="52871"/>
                </a:lnTo>
                <a:close/>
                <a:moveTo>
                  <a:pt x="3057376" y="43160"/>
                </a:moveTo>
                <a:lnTo>
                  <a:pt x="3057376" y="61503"/>
                </a:lnTo>
                <a:lnTo>
                  <a:pt x="3180383" y="61503"/>
                </a:lnTo>
                <a:lnTo>
                  <a:pt x="3180383" y="43160"/>
                </a:lnTo>
                <a:close/>
                <a:moveTo>
                  <a:pt x="944129" y="38844"/>
                </a:moveTo>
                <a:cubicBezTo>
                  <a:pt x="930461" y="56828"/>
                  <a:pt x="913197" y="74092"/>
                  <a:pt x="892336" y="90637"/>
                </a:cubicBezTo>
                <a:lnTo>
                  <a:pt x="995921" y="90637"/>
                </a:lnTo>
                <a:cubicBezTo>
                  <a:pt x="973621" y="73372"/>
                  <a:pt x="956357" y="56108"/>
                  <a:pt x="944129" y="38844"/>
                </a:cubicBezTo>
                <a:close/>
                <a:moveTo>
                  <a:pt x="2191643" y="22659"/>
                </a:moveTo>
                <a:lnTo>
                  <a:pt x="2302781" y="22659"/>
                </a:lnTo>
                <a:lnTo>
                  <a:pt x="2302781" y="56108"/>
                </a:lnTo>
                <a:cubicBezTo>
                  <a:pt x="2299184" y="87759"/>
                  <a:pt x="2290552" y="120129"/>
                  <a:pt x="2276885" y="153219"/>
                </a:cubicBezTo>
                <a:cubicBezTo>
                  <a:pt x="2280481" y="158973"/>
                  <a:pt x="2286236" y="167965"/>
                  <a:pt x="2294149" y="180194"/>
                </a:cubicBezTo>
                <a:cubicBezTo>
                  <a:pt x="2302781" y="193142"/>
                  <a:pt x="2309614" y="203213"/>
                  <a:pt x="2314650" y="210406"/>
                </a:cubicBezTo>
                <a:lnTo>
                  <a:pt x="2282280" y="228749"/>
                </a:lnTo>
                <a:cubicBezTo>
                  <a:pt x="2273648" y="216520"/>
                  <a:pt x="2265375" y="203213"/>
                  <a:pt x="2257462" y="188826"/>
                </a:cubicBezTo>
                <a:cubicBezTo>
                  <a:pt x="2243076" y="211125"/>
                  <a:pt x="2226171" y="230547"/>
                  <a:pt x="2206749" y="247092"/>
                </a:cubicBezTo>
                <a:cubicBezTo>
                  <a:pt x="2206030" y="245653"/>
                  <a:pt x="2204591" y="243136"/>
                  <a:pt x="2202433" y="239539"/>
                </a:cubicBezTo>
                <a:cubicBezTo>
                  <a:pt x="2196679" y="228749"/>
                  <a:pt x="2191643" y="220477"/>
                  <a:pt x="2187327" y="214722"/>
                </a:cubicBezTo>
                <a:cubicBezTo>
                  <a:pt x="2206030" y="200335"/>
                  <a:pt x="2222575" y="180913"/>
                  <a:pt x="2236961" y="156456"/>
                </a:cubicBezTo>
                <a:cubicBezTo>
                  <a:pt x="2219697" y="127682"/>
                  <a:pt x="2204591" y="103585"/>
                  <a:pt x="2191643" y="84163"/>
                </a:cubicBezTo>
                <a:lnTo>
                  <a:pt x="2219697" y="66898"/>
                </a:lnTo>
                <a:cubicBezTo>
                  <a:pt x="2224733" y="73372"/>
                  <a:pt x="2231926" y="84163"/>
                  <a:pt x="2241277" y="99269"/>
                </a:cubicBezTo>
                <a:cubicBezTo>
                  <a:pt x="2246313" y="107901"/>
                  <a:pt x="2250269" y="114375"/>
                  <a:pt x="2253146" y="118691"/>
                </a:cubicBezTo>
                <a:cubicBezTo>
                  <a:pt x="2260340" y="99269"/>
                  <a:pt x="2265015" y="78408"/>
                  <a:pt x="2267174" y="56108"/>
                </a:cubicBezTo>
                <a:lnTo>
                  <a:pt x="2191643" y="56108"/>
                </a:lnTo>
                <a:close/>
                <a:moveTo>
                  <a:pt x="1228986" y="21580"/>
                </a:moveTo>
                <a:cubicBezTo>
                  <a:pt x="1242653" y="30932"/>
                  <a:pt x="1257040" y="42801"/>
                  <a:pt x="1272146" y="57187"/>
                </a:cubicBezTo>
                <a:lnTo>
                  <a:pt x="1248408" y="80926"/>
                </a:lnTo>
                <a:cubicBezTo>
                  <a:pt x="1236179" y="67258"/>
                  <a:pt x="1222512" y="54670"/>
                  <a:pt x="1207406" y="43160"/>
                </a:cubicBezTo>
                <a:close/>
                <a:moveTo>
                  <a:pt x="3021769" y="11869"/>
                </a:moveTo>
                <a:lnTo>
                  <a:pt x="3215990" y="11869"/>
                </a:lnTo>
                <a:lnTo>
                  <a:pt x="3215990" y="90637"/>
                </a:lnTo>
                <a:lnTo>
                  <a:pt x="3057376" y="90637"/>
                </a:lnTo>
                <a:lnTo>
                  <a:pt x="3057376" y="92795"/>
                </a:lnTo>
                <a:cubicBezTo>
                  <a:pt x="3057376" y="104304"/>
                  <a:pt x="3064210" y="110059"/>
                  <a:pt x="3077878" y="110059"/>
                </a:cubicBezTo>
                <a:lnTo>
                  <a:pt x="3193331" y="110059"/>
                </a:lnTo>
                <a:cubicBezTo>
                  <a:pt x="3207718" y="110059"/>
                  <a:pt x="3215990" y="104664"/>
                  <a:pt x="3218148" y="93874"/>
                </a:cubicBezTo>
                <a:cubicBezTo>
                  <a:pt x="3219587" y="86680"/>
                  <a:pt x="3220666" y="78768"/>
                  <a:pt x="3221385" y="70135"/>
                </a:cubicBezTo>
                <a:cubicBezTo>
                  <a:pt x="3222104" y="70135"/>
                  <a:pt x="3223903" y="70855"/>
                  <a:pt x="3226780" y="72293"/>
                </a:cubicBezTo>
                <a:cubicBezTo>
                  <a:pt x="3236132" y="75890"/>
                  <a:pt x="3244764" y="78408"/>
                  <a:pt x="3252676" y="79847"/>
                </a:cubicBezTo>
                <a:cubicBezTo>
                  <a:pt x="3251238" y="88479"/>
                  <a:pt x="3248720" y="98909"/>
                  <a:pt x="3245123" y="111138"/>
                </a:cubicBezTo>
                <a:cubicBezTo>
                  <a:pt x="3244404" y="114015"/>
                  <a:pt x="3244044" y="115813"/>
                  <a:pt x="3244044" y="116533"/>
                </a:cubicBezTo>
                <a:cubicBezTo>
                  <a:pt x="3239728" y="133077"/>
                  <a:pt x="3224622" y="141350"/>
                  <a:pt x="3198726" y="141350"/>
                </a:cubicBezTo>
                <a:lnTo>
                  <a:pt x="3071403" y="141350"/>
                </a:lnTo>
                <a:cubicBezTo>
                  <a:pt x="3038314" y="141350"/>
                  <a:pt x="3021769" y="126244"/>
                  <a:pt x="3021769" y="96032"/>
                </a:cubicBezTo>
                <a:close/>
                <a:moveTo>
                  <a:pt x="2540161" y="11869"/>
                </a:moveTo>
                <a:lnTo>
                  <a:pt x="2567137" y="11869"/>
                </a:lnTo>
                <a:lnTo>
                  <a:pt x="2567137" y="239539"/>
                </a:lnTo>
                <a:lnTo>
                  <a:pt x="2531529" y="239539"/>
                </a:lnTo>
                <a:cubicBezTo>
                  <a:pt x="2531529" y="196379"/>
                  <a:pt x="2531529" y="141709"/>
                  <a:pt x="2531529" y="75530"/>
                </a:cubicBezTo>
                <a:cubicBezTo>
                  <a:pt x="2517862" y="85601"/>
                  <a:pt x="2498799" y="95672"/>
                  <a:pt x="2474342" y="105743"/>
                </a:cubicBezTo>
                <a:lnTo>
                  <a:pt x="2474342" y="71214"/>
                </a:lnTo>
                <a:cubicBezTo>
                  <a:pt x="2510309" y="56108"/>
                  <a:pt x="2532249" y="36327"/>
                  <a:pt x="2540161" y="11869"/>
                </a:cubicBezTo>
                <a:close/>
                <a:moveTo>
                  <a:pt x="2092486" y="11869"/>
                </a:moveTo>
                <a:lnTo>
                  <a:pt x="2119462" y="11869"/>
                </a:lnTo>
                <a:lnTo>
                  <a:pt x="2119462" y="239539"/>
                </a:lnTo>
                <a:lnTo>
                  <a:pt x="2083854" y="239539"/>
                </a:lnTo>
                <a:cubicBezTo>
                  <a:pt x="2083854" y="196379"/>
                  <a:pt x="2083854" y="141709"/>
                  <a:pt x="2083854" y="75530"/>
                </a:cubicBezTo>
                <a:cubicBezTo>
                  <a:pt x="2070187" y="85601"/>
                  <a:pt x="2051125" y="95672"/>
                  <a:pt x="2026667" y="105743"/>
                </a:cubicBezTo>
                <a:lnTo>
                  <a:pt x="2026667" y="71214"/>
                </a:lnTo>
                <a:cubicBezTo>
                  <a:pt x="2062634" y="56108"/>
                  <a:pt x="2084574" y="36327"/>
                  <a:pt x="2092486" y="11869"/>
                </a:cubicBezTo>
                <a:close/>
                <a:moveTo>
                  <a:pt x="1192300" y="9711"/>
                </a:moveTo>
                <a:lnTo>
                  <a:pt x="1202011" y="39923"/>
                </a:lnTo>
                <a:cubicBezTo>
                  <a:pt x="1197695" y="40643"/>
                  <a:pt x="1191221" y="41722"/>
                  <a:pt x="1182589" y="43160"/>
                </a:cubicBezTo>
                <a:cubicBezTo>
                  <a:pt x="1175395" y="43880"/>
                  <a:pt x="1169641" y="44599"/>
                  <a:pt x="1165325" y="45318"/>
                </a:cubicBezTo>
                <a:lnTo>
                  <a:pt x="1165325" y="76609"/>
                </a:lnTo>
                <a:lnTo>
                  <a:pt x="1198774" y="76609"/>
                </a:lnTo>
                <a:lnTo>
                  <a:pt x="1198774" y="108980"/>
                </a:lnTo>
                <a:lnTo>
                  <a:pt x="1198774" y="110059"/>
                </a:lnTo>
                <a:lnTo>
                  <a:pt x="1165325" y="110059"/>
                </a:lnTo>
                <a:lnTo>
                  <a:pt x="1165325" y="131639"/>
                </a:lnTo>
                <a:lnTo>
                  <a:pt x="1177194" y="120849"/>
                </a:lnTo>
                <a:cubicBezTo>
                  <a:pt x="1190142" y="131639"/>
                  <a:pt x="1200572" y="141350"/>
                  <a:pt x="1208485" y="149982"/>
                </a:cubicBezTo>
                <a:lnTo>
                  <a:pt x="1186905" y="170483"/>
                </a:lnTo>
                <a:cubicBezTo>
                  <a:pt x="1183308" y="166167"/>
                  <a:pt x="1178632" y="160772"/>
                  <a:pt x="1172878" y="154298"/>
                </a:cubicBezTo>
                <a:cubicBezTo>
                  <a:pt x="1169281" y="149982"/>
                  <a:pt x="1166763" y="147104"/>
                  <a:pt x="1165325" y="145666"/>
                </a:cubicBezTo>
                <a:lnTo>
                  <a:pt x="1165325" y="253566"/>
                </a:lnTo>
                <a:lnTo>
                  <a:pt x="1131875" y="253566"/>
                </a:lnTo>
                <a:lnTo>
                  <a:pt x="1131875" y="169404"/>
                </a:lnTo>
                <a:cubicBezTo>
                  <a:pt x="1123963" y="185949"/>
                  <a:pt x="1114611" y="201414"/>
                  <a:pt x="1103821" y="215801"/>
                </a:cubicBezTo>
                <a:cubicBezTo>
                  <a:pt x="1101663" y="205011"/>
                  <a:pt x="1097707" y="191344"/>
                  <a:pt x="1091952" y="174799"/>
                </a:cubicBezTo>
                <a:cubicBezTo>
                  <a:pt x="1108497" y="155377"/>
                  <a:pt x="1121085" y="133797"/>
                  <a:pt x="1129717" y="110059"/>
                </a:cubicBezTo>
                <a:lnTo>
                  <a:pt x="1095189" y="110059"/>
                </a:lnTo>
                <a:lnTo>
                  <a:pt x="1095189" y="76609"/>
                </a:lnTo>
                <a:lnTo>
                  <a:pt x="1131875" y="76609"/>
                </a:lnTo>
                <a:lnTo>
                  <a:pt x="1131875" y="48555"/>
                </a:lnTo>
                <a:cubicBezTo>
                  <a:pt x="1128279" y="48555"/>
                  <a:pt x="1123243" y="48915"/>
                  <a:pt x="1116769" y="49634"/>
                </a:cubicBezTo>
                <a:cubicBezTo>
                  <a:pt x="1109576" y="49634"/>
                  <a:pt x="1104181" y="49994"/>
                  <a:pt x="1100584" y="50713"/>
                </a:cubicBezTo>
                <a:cubicBezTo>
                  <a:pt x="1098426" y="39204"/>
                  <a:pt x="1096268" y="29133"/>
                  <a:pt x="1094110" y="20501"/>
                </a:cubicBezTo>
                <a:cubicBezTo>
                  <a:pt x="1129358" y="17624"/>
                  <a:pt x="1162088" y="14027"/>
                  <a:pt x="1192300" y="9711"/>
                </a:cubicBezTo>
                <a:close/>
                <a:moveTo>
                  <a:pt x="1415653" y="4316"/>
                </a:moveTo>
                <a:lnTo>
                  <a:pt x="1446945" y="4316"/>
                </a:lnTo>
                <a:lnTo>
                  <a:pt x="1446945" y="31291"/>
                </a:lnTo>
                <a:lnTo>
                  <a:pt x="1473920" y="31291"/>
                </a:lnTo>
                <a:lnTo>
                  <a:pt x="1473920" y="49634"/>
                </a:lnTo>
                <a:cubicBezTo>
                  <a:pt x="1475358" y="47476"/>
                  <a:pt x="1477876" y="43880"/>
                  <a:pt x="1481473" y="38844"/>
                </a:cubicBezTo>
                <a:cubicBezTo>
                  <a:pt x="1485069" y="33809"/>
                  <a:pt x="1487947" y="29853"/>
                  <a:pt x="1490105" y="26975"/>
                </a:cubicBezTo>
                <a:lnTo>
                  <a:pt x="1513843" y="43160"/>
                </a:lnTo>
                <a:cubicBezTo>
                  <a:pt x="1505211" y="56108"/>
                  <a:pt x="1497298" y="67258"/>
                  <a:pt x="1490105" y="76609"/>
                </a:cubicBezTo>
                <a:lnTo>
                  <a:pt x="1499816" y="76609"/>
                </a:lnTo>
                <a:lnTo>
                  <a:pt x="1499816" y="102506"/>
                </a:lnTo>
                <a:cubicBezTo>
                  <a:pt x="1514203" y="71574"/>
                  <a:pt x="1524993" y="38844"/>
                  <a:pt x="1532186" y="4316"/>
                </a:cubicBezTo>
                <a:lnTo>
                  <a:pt x="1566714" y="7553"/>
                </a:lnTo>
                <a:cubicBezTo>
                  <a:pt x="1565995" y="11150"/>
                  <a:pt x="1564556" y="16185"/>
                  <a:pt x="1562398" y="22659"/>
                </a:cubicBezTo>
                <a:cubicBezTo>
                  <a:pt x="1559521" y="32011"/>
                  <a:pt x="1557722" y="39204"/>
                  <a:pt x="1557003" y="44239"/>
                </a:cubicBezTo>
                <a:lnTo>
                  <a:pt x="1622822" y="44239"/>
                </a:lnTo>
                <a:lnTo>
                  <a:pt x="1622822" y="75530"/>
                </a:lnTo>
                <a:lnTo>
                  <a:pt x="1612032" y="75530"/>
                </a:lnTo>
                <a:cubicBezTo>
                  <a:pt x="1608435" y="119410"/>
                  <a:pt x="1598365" y="156456"/>
                  <a:pt x="1581820" y="186668"/>
                </a:cubicBezTo>
                <a:cubicBezTo>
                  <a:pt x="1593329" y="201055"/>
                  <a:pt x="1607716" y="212564"/>
                  <a:pt x="1624980" y="221196"/>
                </a:cubicBezTo>
                <a:cubicBezTo>
                  <a:pt x="1619945" y="224793"/>
                  <a:pt x="1612392" y="235223"/>
                  <a:pt x="1602321" y="252487"/>
                </a:cubicBezTo>
                <a:cubicBezTo>
                  <a:pt x="1586496" y="241697"/>
                  <a:pt x="1572828" y="230188"/>
                  <a:pt x="1561319" y="217959"/>
                </a:cubicBezTo>
                <a:cubicBezTo>
                  <a:pt x="1546932" y="233065"/>
                  <a:pt x="1530028" y="246013"/>
                  <a:pt x="1510606" y="256803"/>
                </a:cubicBezTo>
                <a:cubicBezTo>
                  <a:pt x="1506290" y="250329"/>
                  <a:pt x="1499456" y="242057"/>
                  <a:pt x="1490105" y="231986"/>
                </a:cubicBezTo>
                <a:cubicBezTo>
                  <a:pt x="1487947" y="229109"/>
                  <a:pt x="1486148" y="226951"/>
                  <a:pt x="1484710" y="225512"/>
                </a:cubicBezTo>
                <a:cubicBezTo>
                  <a:pt x="1507009" y="216161"/>
                  <a:pt x="1525712" y="202853"/>
                  <a:pt x="1540818" y="185589"/>
                </a:cubicBezTo>
                <a:cubicBezTo>
                  <a:pt x="1533625" y="169763"/>
                  <a:pt x="1527151" y="152140"/>
                  <a:pt x="1521396" y="132718"/>
                </a:cubicBezTo>
                <a:cubicBezTo>
                  <a:pt x="1520677" y="134156"/>
                  <a:pt x="1519598" y="136314"/>
                  <a:pt x="1518159" y="139192"/>
                </a:cubicBezTo>
                <a:cubicBezTo>
                  <a:pt x="1516001" y="143508"/>
                  <a:pt x="1514203" y="146385"/>
                  <a:pt x="1512764" y="147824"/>
                </a:cubicBezTo>
                <a:cubicBezTo>
                  <a:pt x="1507009" y="137753"/>
                  <a:pt x="1500175" y="127323"/>
                  <a:pt x="1492263" y="116533"/>
                </a:cubicBezTo>
                <a:cubicBezTo>
                  <a:pt x="1492982" y="114375"/>
                  <a:pt x="1494421" y="111497"/>
                  <a:pt x="1496579" y="107901"/>
                </a:cubicBezTo>
                <a:cubicBezTo>
                  <a:pt x="1497298" y="105743"/>
                  <a:pt x="1498017" y="104304"/>
                  <a:pt x="1498737" y="103585"/>
                </a:cubicBezTo>
                <a:lnTo>
                  <a:pt x="1468525" y="103585"/>
                </a:lnTo>
                <a:cubicBezTo>
                  <a:pt x="1467086" y="105023"/>
                  <a:pt x="1464928" y="107541"/>
                  <a:pt x="1462051" y="111138"/>
                </a:cubicBezTo>
                <a:cubicBezTo>
                  <a:pt x="1459173" y="114015"/>
                  <a:pt x="1457015" y="116533"/>
                  <a:pt x="1455577" y="118691"/>
                </a:cubicBezTo>
                <a:lnTo>
                  <a:pt x="1491184" y="118691"/>
                </a:lnTo>
                <a:lnTo>
                  <a:pt x="1491184" y="145666"/>
                </a:lnTo>
                <a:lnTo>
                  <a:pt x="1459893" y="167246"/>
                </a:lnTo>
                <a:lnTo>
                  <a:pt x="1459893" y="176957"/>
                </a:lnTo>
                <a:cubicBezTo>
                  <a:pt x="1474999" y="175518"/>
                  <a:pt x="1489745" y="174439"/>
                  <a:pt x="1504132" y="173720"/>
                </a:cubicBezTo>
                <a:cubicBezTo>
                  <a:pt x="1504132" y="178036"/>
                  <a:pt x="1503772" y="184150"/>
                  <a:pt x="1503053" y="192063"/>
                </a:cubicBezTo>
                <a:cubicBezTo>
                  <a:pt x="1503053" y="196379"/>
                  <a:pt x="1503053" y="199616"/>
                  <a:pt x="1503053" y="201774"/>
                </a:cubicBezTo>
                <a:lnTo>
                  <a:pt x="1468990" y="205667"/>
                </a:lnTo>
                <a:lnTo>
                  <a:pt x="1459893" y="206090"/>
                </a:lnTo>
                <a:lnTo>
                  <a:pt x="1459893" y="223354"/>
                </a:lnTo>
                <a:cubicBezTo>
                  <a:pt x="1459173" y="239179"/>
                  <a:pt x="1451620" y="248171"/>
                  <a:pt x="1437234" y="250329"/>
                </a:cubicBezTo>
                <a:cubicBezTo>
                  <a:pt x="1435076" y="250329"/>
                  <a:pt x="1430760" y="250329"/>
                  <a:pt x="1424285" y="250329"/>
                </a:cubicBezTo>
                <a:cubicBezTo>
                  <a:pt x="1412776" y="251048"/>
                  <a:pt x="1403784" y="251408"/>
                  <a:pt x="1397310" y="251408"/>
                </a:cubicBezTo>
                <a:cubicBezTo>
                  <a:pt x="1396591" y="249250"/>
                  <a:pt x="1395872" y="246013"/>
                  <a:pt x="1395152" y="241697"/>
                </a:cubicBezTo>
                <a:cubicBezTo>
                  <a:pt x="1392994" y="232346"/>
                  <a:pt x="1391556" y="226231"/>
                  <a:pt x="1390836" y="223354"/>
                </a:cubicBezTo>
                <a:cubicBezTo>
                  <a:pt x="1401626" y="224073"/>
                  <a:pt x="1410258" y="224433"/>
                  <a:pt x="1416732" y="224433"/>
                </a:cubicBezTo>
                <a:cubicBezTo>
                  <a:pt x="1424645" y="223714"/>
                  <a:pt x="1428601" y="220117"/>
                  <a:pt x="1428601" y="213643"/>
                </a:cubicBezTo>
                <a:lnTo>
                  <a:pt x="1428601" y="209327"/>
                </a:lnTo>
                <a:cubicBezTo>
                  <a:pt x="1422847" y="210046"/>
                  <a:pt x="1414934" y="210766"/>
                  <a:pt x="1404863" y="211485"/>
                </a:cubicBezTo>
                <a:cubicBezTo>
                  <a:pt x="1391915" y="212924"/>
                  <a:pt x="1382204" y="214003"/>
                  <a:pt x="1375730" y="214722"/>
                </a:cubicBezTo>
                <a:lnTo>
                  <a:pt x="1371414" y="184510"/>
                </a:lnTo>
                <a:cubicBezTo>
                  <a:pt x="1376450" y="183791"/>
                  <a:pt x="1381125" y="183431"/>
                  <a:pt x="1385441" y="183431"/>
                </a:cubicBezTo>
                <a:cubicBezTo>
                  <a:pt x="1380406" y="174080"/>
                  <a:pt x="1375371" y="165807"/>
                  <a:pt x="1370335" y="158614"/>
                </a:cubicBezTo>
                <a:cubicBezTo>
                  <a:pt x="1371774" y="157894"/>
                  <a:pt x="1373932" y="156456"/>
                  <a:pt x="1376809" y="154298"/>
                </a:cubicBezTo>
                <a:cubicBezTo>
                  <a:pt x="1380406" y="152140"/>
                  <a:pt x="1384722" y="148903"/>
                  <a:pt x="1389757" y="144587"/>
                </a:cubicBezTo>
                <a:lnTo>
                  <a:pt x="1373572" y="144587"/>
                </a:lnTo>
                <a:lnTo>
                  <a:pt x="1373572" y="118691"/>
                </a:lnTo>
                <a:lnTo>
                  <a:pt x="1415653" y="118691"/>
                </a:lnTo>
                <a:cubicBezTo>
                  <a:pt x="1417092" y="117252"/>
                  <a:pt x="1419250" y="115094"/>
                  <a:pt x="1422127" y="112217"/>
                </a:cubicBezTo>
                <a:cubicBezTo>
                  <a:pt x="1425005" y="108620"/>
                  <a:pt x="1427522" y="105743"/>
                  <a:pt x="1429681" y="103585"/>
                </a:cubicBezTo>
                <a:lnTo>
                  <a:pt x="1372493" y="103585"/>
                </a:lnTo>
                <a:lnTo>
                  <a:pt x="1372493" y="76609"/>
                </a:lnTo>
                <a:lnTo>
                  <a:pt x="1415653" y="76609"/>
                </a:lnTo>
                <a:lnTo>
                  <a:pt x="1415653" y="58266"/>
                </a:lnTo>
                <a:lnTo>
                  <a:pt x="1382204" y="58266"/>
                </a:lnTo>
                <a:lnTo>
                  <a:pt x="1382204" y="31291"/>
                </a:lnTo>
                <a:lnTo>
                  <a:pt x="1415653" y="31291"/>
                </a:lnTo>
                <a:close/>
                <a:moveTo>
                  <a:pt x="374415" y="4316"/>
                </a:moveTo>
                <a:lnTo>
                  <a:pt x="415417" y="4316"/>
                </a:lnTo>
                <a:lnTo>
                  <a:pt x="415417" y="199616"/>
                </a:lnTo>
                <a:cubicBezTo>
                  <a:pt x="415417" y="230547"/>
                  <a:pt x="403907" y="247092"/>
                  <a:pt x="380889" y="249250"/>
                </a:cubicBezTo>
                <a:cubicBezTo>
                  <a:pt x="364344" y="249969"/>
                  <a:pt x="347439" y="250329"/>
                  <a:pt x="330175" y="250329"/>
                </a:cubicBezTo>
                <a:cubicBezTo>
                  <a:pt x="328737" y="243136"/>
                  <a:pt x="326219" y="233425"/>
                  <a:pt x="322622" y="221196"/>
                </a:cubicBezTo>
                <a:cubicBezTo>
                  <a:pt x="321903" y="217599"/>
                  <a:pt x="321184" y="214722"/>
                  <a:pt x="320464" y="212564"/>
                </a:cubicBezTo>
                <a:cubicBezTo>
                  <a:pt x="332693" y="214003"/>
                  <a:pt x="344562" y="214722"/>
                  <a:pt x="356072" y="214722"/>
                </a:cubicBezTo>
                <a:cubicBezTo>
                  <a:pt x="368300" y="214722"/>
                  <a:pt x="374415" y="207529"/>
                  <a:pt x="374415" y="193142"/>
                </a:cubicBezTo>
                <a:close/>
                <a:moveTo>
                  <a:pt x="2383706" y="3237"/>
                </a:moveTo>
                <a:lnTo>
                  <a:pt x="2420392" y="3237"/>
                </a:lnTo>
                <a:lnTo>
                  <a:pt x="2420392" y="47476"/>
                </a:lnTo>
                <a:lnTo>
                  <a:pt x="2444130" y="47476"/>
                </a:lnTo>
                <a:lnTo>
                  <a:pt x="2444130" y="80925"/>
                </a:lnTo>
                <a:lnTo>
                  <a:pt x="2420392" y="80925"/>
                </a:lnTo>
                <a:lnTo>
                  <a:pt x="2420392" y="212564"/>
                </a:lnTo>
                <a:cubicBezTo>
                  <a:pt x="2420392" y="237741"/>
                  <a:pt x="2407804" y="250329"/>
                  <a:pt x="2382627" y="250329"/>
                </a:cubicBezTo>
                <a:cubicBezTo>
                  <a:pt x="2367521" y="251048"/>
                  <a:pt x="2351336" y="251408"/>
                  <a:pt x="2334072" y="251408"/>
                </a:cubicBezTo>
                <a:cubicBezTo>
                  <a:pt x="2332633" y="239899"/>
                  <a:pt x="2329756" y="228030"/>
                  <a:pt x="2325440" y="215801"/>
                </a:cubicBezTo>
                <a:cubicBezTo>
                  <a:pt x="2329036" y="215801"/>
                  <a:pt x="2334431" y="215801"/>
                  <a:pt x="2341625" y="215801"/>
                </a:cubicBezTo>
                <a:cubicBezTo>
                  <a:pt x="2350976" y="216520"/>
                  <a:pt x="2358529" y="216880"/>
                  <a:pt x="2364284" y="216880"/>
                </a:cubicBezTo>
                <a:cubicBezTo>
                  <a:pt x="2377232" y="217599"/>
                  <a:pt x="2383706" y="211845"/>
                  <a:pt x="2383706" y="199616"/>
                </a:cubicBezTo>
                <a:lnTo>
                  <a:pt x="2383706" y="80925"/>
                </a:lnTo>
                <a:lnTo>
                  <a:pt x="2309255" y="80925"/>
                </a:lnTo>
                <a:lnTo>
                  <a:pt x="2309255" y="47476"/>
                </a:lnTo>
                <a:lnTo>
                  <a:pt x="2383706" y="47476"/>
                </a:lnTo>
                <a:close/>
                <a:moveTo>
                  <a:pt x="1274304" y="3237"/>
                </a:moveTo>
                <a:lnTo>
                  <a:pt x="1310990" y="3237"/>
                </a:lnTo>
                <a:lnTo>
                  <a:pt x="1310990" y="156456"/>
                </a:lnTo>
                <a:lnTo>
                  <a:pt x="1345518" y="153219"/>
                </a:lnTo>
                <a:lnTo>
                  <a:pt x="1348755" y="185589"/>
                </a:lnTo>
                <a:lnTo>
                  <a:pt x="1310990" y="188826"/>
                </a:lnTo>
                <a:lnTo>
                  <a:pt x="1310990" y="253566"/>
                </a:lnTo>
                <a:lnTo>
                  <a:pt x="1274304" y="253566"/>
                </a:lnTo>
                <a:lnTo>
                  <a:pt x="1274304" y="192063"/>
                </a:lnTo>
                <a:lnTo>
                  <a:pt x="1195537" y="199616"/>
                </a:lnTo>
                <a:lnTo>
                  <a:pt x="1191221" y="167246"/>
                </a:lnTo>
                <a:lnTo>
                  <a:pt x="1274304" y="159693"/>
                </a:lnTo>
                <a:close/>
                <a:moveTo>
                  <a:pt x="2753097" y="2158"/>
                </a:moveTo>
                <a:lnTo>
                  <a:pt x="2784388" y="5395"/>
                </a:lnTo>
                <a:cubicBezTo>
                  <a:pt x="2783669" y="7553"/>
                  <a:pt x="2782950" y="10790"/>
                  <a:pt x="2782230" y="15106"/>
                </a:cubicBezTo>
                <a:cubicBezTo>
                  <a:pt x="2780072" y="23738"/>
                  <a:pt x="2778634" y="30212"/>
                  <a:pt x="2777914" y="34528"/>
                </a:cubicBezTo>
                <a:lnTo>
                  <a:pt x="2818917" y="34528"/>
                </a:lnTo>
                <a:lnTo>
                  <a:pt x="2818917" y="63661"/>
                </a:lnTo>
                <a:lnTo>
                  <a:pt x="2770361" y="63661"/>
                </a:lnTo>
                <a:cubicBezTo>
                  <a:pt x="2766045" y="83803"/>
                  <a:pt x="2761010" y="103585"/>
                  <a:pt x="2755255" y="123007"/>
                </a:cubicBezTo>
                <a:lnTo>
                  <a:pt x="2769282" y="123007"/>
                </a:lnTo>
                <a:lnTo>
                  <a:pt x="2769282" y="79847"/>
                </a:lnTo>
                <a:lnTo>
                  <a:pt x="2799495" y="79847"/>
                </a:lnTo>
                <a:lnTo>
                  <a:pt x="2799495" y="123007"/>
                </a:lnTo>
                <a:lnTo>
                  <a:pt x="2819996" y="123007"/>
                </a:lnTo>
                <a:lnTo>
                  <a:pt x="2819996" y="153219"/>
                </a:lnTo>
                <a:lnTo>
                  <a:pt x="2799495" y="153219"/>
                </a:lnTo>
                <a:lnTo>
                  <a:pt x="2799495" y="175878"/>
                </a:lnTo>
                <a:cubicBezTo>
                  <a:pt x="2806688" y="175159"/>
                  <a:pt x="2813522" y="174799"/>
                  <a:pt x="2819996" y="174799"/>
                </a:cubicBezTo>
                <a:cubicBezTo>
                  <a:pt x="2819996" y="185589"/>
                  <a:pt x="2819996" y="195660"/>
                  <a:pt x="2819996" y="205011"/>
                </a:cubicBezTo>
                <a:cubicBezTo>
                  <a:pt x="2817118" y="205011"/>
                  <a:pt x="2813522" y="205371"/>
                  <a:pt x="2809206" y="206090"/>
                </a:cubicBezTo>
                <a:cubicBezTo>
                  <a:pt x="2804890" y="206090"/>
                  <a:pt x="2801653" y="206090"/>
                  <a:pt x="2799495" y="206090"/>
                </a:cubicBezTo>
                <a:lnTo>
                  <a:pt x="2799495" y="253566"/>
                </a:lnTo>
                <a:lnTo>
                  <a:pt x="2769282" y="253566"/>
                </a:lnTo>
                <a:lnTo>
                  <a:pt x="2769282" y="208248"/>
                </a:lnTo>
                <a:cubicBezTo>
                  <a:pt x="2748422" y="208967"/>
                  <a:pt x="2732596" y="210046"/>
                  <a:pt x="2721806" y="211485"/>
                </a:cubicBezTo>
                <a:lnTo>
                  <a:pt x="2721806" y="179115"/>
                </a:lnTo>
                <a:cubicBezTo>
                  <a:pt x="2726122" y="178396"/>
                  <a:pt x="2734035" y="178036"/>
                  <a:pt x="2745544" y="178036"/>
                </a:cubicBezTo>
                <a:cubicBezTo>
                  <a:pt x="2755615" y="177317"/>
                  <a:pt x="2763528" y="176957"/>
                  <a:pt x="2769282" y="176957"/>
                </a:cubicBezTo>
                <a:lnTo>
                  <a:pt x="2769282" y="153219"/>
                </a:lnTo>
                <a:lnTo>
                  <a:pt x="2723964" y="153219"/>
                </a:lnTo>
                <a:lnTo>
                  <a:pt x="2723964" y="123007"/>
                </a:lnTo>
                <a:cubicBezTo>
                  <a:pt x="2730438" y="102146"/>
                  <a:pt x="2735833" y="82364"/>
                  <a:pt x="2740149" y="63661"/>
                </a:cubicBezTo>
                <a:lnTo>
                  <a:pt x="2721806" y="63661"/>
                </a:lnTo>
                <a:lnTo>
                  <a:pt x="2721806" y="34528"/>
                </a:lnTo>
                <a:lnTo>
                  <a:pt x="2746623" y="34528"/>
                </a:lnTo>
                <a:cubicBezTo>
                  <a:pt x="2748781" y="23738"/>
                  <a:pt x="2750939" y="12948"/>
                  <a:pt x="2753097" y="2158"/>
                </a:cubicBezTo>
                <a:close/>
                <a:moveTo>
                  <a:pt x="927944" y="2158"/>
                </a:moveTo>
                <a:lnTo>
                  <a:pt x="972183" y="2158"/>
                </a:lnTo>
                <a:lnTo>
                  <a:pt x="965709" y="11869"/>
                </a:lnTo>
                <a:cubicBezTo>
                  <a:pt x="988727" y="44239"/>
                  <a:pt x="1024335" y="71574"/>
                  <a:pt x="1072530" y="93874"/>
                </a:cubicBezTo>
                <a:cubicBezTo>
                  <a:pt x="1067495" y="99628"/>
                  <a:pt x="1061021" y="107901"/>
                  <a:pt x="1053108" y="118691"/>
                </a:cubicBezTo>
                <a:cubicBezTo>
                  <a:pt x="1050950" y="120849"/>
                  <a:pt x="1049511" y="122647"/>
                  <a:pt x="1048792" y="124086"/>
                </a:cubicBezTo>
                <a:cubicBezTo>
                  <a:pt x="1035844" y="117612"/>
                  <a:pt x="1023975" y="110418"/>
                  <a:pt x="1013185" y="102506"/>
                </a:cubicBezTo>
                <a:lnTo>
                  <a:pt x="1013185" y="124086"/>
                </a:lnTo>
                <a:lnTo>
                  <a:pt x="963551" y="124086"/>
                </a:lnTo>
                <a:lnTo>
                  <a:pt x="963551" y="149982"/>
                </a:lnTo>
                <a:lnTo>
                  <a:pt x="1040160" y="149982"/>
                </a:lnTo>
                <a:lnTo>
                  <a:pt x="1040160" y="182352"/>
                </a:lnTo>
                <a:lnTo>
                  <a:pt x="963551" y="182352"/>
                </a:lnTo>
                <a:lnTo>
                  <a:pt x="963551" y="213643"/>
                </a:lnTo>
                <a:lnTo>
                  <a:pt x="1060661" y="213643"/>
                </a:lnTo>
                <a:lnTo>
                  <a:pt x="1060661" y="243855"/>
                </a:lnTo>
                <a:lnTo>
                  <a:pt x="827596" y="243855"/>
                </a:lnTo>
                <a:lnTo>
                  <a:pt x="827596" y="213643"/>
                </a:lnTo>
                <a:lnTo>
                  <a:pt x="924707" y="213643"/>
                </a:lnTo>
                <a:lnTo>
                  <a:pt x="924707" y="182352"/>
                </a:lnTo>
                <a:lnTo>
                  <a:pt x="848097" y="182352"/>
                </a:lnTo>
                <a:lnTo>
                  <a:pt x="848097" y="149982"/>
                </a:lnTo>
                <a:lnTo>
                  <a:pt x="924707" y="149982"/>
                </a:lnTo>
                <a:lnTo>
                  <a:pt x="924707" y="124086"/>
                </a:lnTo>
                <a:lnTo>
                  <a:pt x="875072" y="124086"/>
                </a:lnTo>
                <a:lnTo>
                  <a:pt x="875072" y="103585"/>
                </a:lnTo>
                <a:cubicBezTo>
                  <a:pt x="863563" y="111497"/>
                  <a:pt x="851694" y="119410"/>
                  <a:pt x="839465" y="127323"/>
                </a:cubicBezTo>
                <a:cubicBezTo>
                  <a:pt x="834430" y="120129"/>
                  <a:pt x="826517" y="110059"/>
                  <a:pt x="815727" y="97111"/>
                </a:cubicBezTo>
                <a:cubicBezTo>
                  <a:pt x="871116" y="67618"/>
                  <a:pt x="908522" y="35967"/>
                  <a:pt x="927944" y="2158"/>
                </a:cubicBezTo>
                <a:close/>
                <a:moveTo>
                  <a:pt x="96032" y="2158"/>
                </a:moveTo>
                <a:lnTo>
                  <a:pt x="134876" y="2158"/>
                </a:lnTo>
                <a:lnTo>
                  <a:pt x="134876" y="47476"/>
                </a:lnTo>
                <a:lnTo>
                  <a:pt x="230907" y="47476"/>
                </a:lnTo>
                <a:lnTo>
                  <a:pt x="230907" y="192063"/>
                </a:lnTo>
                <a:lnTo>
                  <a:pt x="192063" y="192063"/>
                </a:lnTo>
                <a:lnTo>
                  <a:pt x="192063" y="173720"/>
                </a:lnTo>
                <a:lnTo>
                  <a:pt x="134876" y="173720"/>
                </a:lnTo>
                <a:lnTo>
                  <a:pt x="134876" y="254645"/>
                </a:lnTo>
                <a:lnTo>
                  <a:pt x="96032" y="254645"/>
                </a:lnTo>
                <a:lnTo>
                  <a:pt x="96032" y="173720"/>
                </a:lnTo>
                <a:lnTo>
                  <a:pt x="37765" y="173720"/>
                </a:lnTo>
                <a:lnTo>
                  <a:pt x="37765" y="192063"/>
                </a:lnTo>
                <a:lnTo>
                  <a:pt x="0" y="192063"/>
                </a:lnTo>
                <a:lnTo>
                  <a:pt x="0" y="47476"/>
                </a:lnTo>
                <a:lnTo>
                  <a:pt x="96032" y="47476"/>
                </a:lnTo>
                <a:close/>
                <a:moveTo>
                  <a:pt x="2947318" y="1079"/>
                </a:moveTo>
                <a:cubicBezTo>
                  <a:pt x="2955950" y="10431"/>
                  <a:pt x="2962784" y="18703"/>
                  <a:pt x="2967819" y="25896"/>
                </a:cubicBezTo>
                <a:lnTo>
                  <a:pt x="2951634" y="35607"/>
                </a:lnTo>
                <a:lnTo>
                  <a:pt x="2975372" y="35607"/>
                </a:lnTo>
                <a:lnTo>
                  <a:pt x="2975372" y="63661"/>
                </a:lnTo>
                <a:lnTo>
                  <a:pt x="2913869" y="63661"/>
                </a:lnTo>
                <a:lnTo>
                  <a:pt x="2913869" y="82005"/>
                </a:lnTo>
                <a:lnTo>
                  <a:pt x="2967819" y="82005"/>
                </a:lnTo>
                <a:lnTo>
                  <a:pt x="2967819" y="222275"/>
                </a:lnTo>
                <a:cubicBezTo>
                  <a:pt x="2968538" y="241697"/>
                  <a:pt x="2959187" y="251408"/>
                  <a:pt x="2939765" y="251408"/>
                </a:cubicBezTo>
                <a:cubicBezTo>
                  <a:pt x="2931852" y="251408"/>
                  <a:pt x="2925019" y="251408"/>
                  <a:pt x="2919264" y="251408"/>
                </a:cubicBezTo>
                <a:cubicBezTo>
                  <a:pt x="2919264" y="250689"/>
                  <a:pt x="2919264" y="249610"/>
                  <a:pt x="2919264" y="248171"/>
                </a:cubicBezTo>
                <a:cubicBezTo>
                  <a:pt x="2918545" y="243855"/>
                  <a:pt x="2916746" y="236302"/>
                  <a:pt x="2913869" y="225512"/>
                </a:cubicBezTo>
                <a:cubicBezTo>
                  <a:pt x="2918185" y="225512"/>
                  <a:pt x="2922501" y="225512"/>
                  <a:pt x="2926817" y="225512"/>
                </a:cubicBezTo>
                <a:cubicBezTo>
                  <a:pt x="2933291" y="225512"/>
                  <a:pt x="2936528" y="222635"/>
                  <a:pt x="2936528" y="216880"/>
                </a:cubicBezTo>
                <a:lnTo>
                  <a:pt x="2936528" y="199616"/>
                </a:lnTo>
                <a:lnTo>
                  <a:pt x="2913869" y="199616"/>
                </a:lnTo>
                <a:lnTo>
                  <a:pt x="2913869" y="225512"/>
                </a:lnTo>
                <a:lnTo>
                  <a:pt x="2913869" y="250329"/>
                </a:lnTo>
                <a:lnTo>
                  <a:pt x="2881499" y="250329"/>
                </a:lnTo>
                <a:lnTo>
                  <a:pt x="2881499" y="199616"/>
                </a:lnTo>
                <a:lnTo>
                  <a:pt x="2858840" y="199616"/>
                </a:lnTo>
                <a:lnTo>
                  <a:pt x="2858840" y="253566"/>
                </a:lnTo>
                <a:lnTo>
                  <a:pt x="2827549" y="253566"/>
                </a:lnTo>
                <a:lnTo>
                  <a:pt x="2827549" y="82005"/>
                </a:lnTo>
                <a:lnTo>
                  <a:pt x="2881499" y="82005"/>
                </a:lnTo>
                <a:lnTo>
                  <a:pt x="2881499" y="63661"/>
                </a:lnTo>
                <a:lnTo>
                  <a:pt x="2825391" y="63661"/>
                </a:lnTo>
                <a:lnTo>
                  <a:pt x="2825391" y="35607"/>
                </a:lnTo>
                <a:lnTo>
                  <a:pt x="2881499" y="35607"/>
                </a:lnTo>
                <a:lnTo>
                  <a:pt x="2881499" y="3237"/>
                </a:lnTo>
                <a:lnTo>
                  <a:pt x="2913869" y="3237"/>
                </a:lnTo>
                <a:lnTo>
                  <a:pt x="2913869" y="35607"/>
                </a:lnTo>
                <a:lnTo>
                  <a:pt x="2938686" y="35607"/>
                </a:lnTo>
                <a:cubicBezTo>
                  <a:pt x="2937967" y="34169"/>
                  <a:pt x="2936888" y="32370"/>
                  <a:pt x="2935449" y="30212"/>
                </a:cubicBezTo>
                <a:cubicBezTo>
                  <a:pt x="2932572" y="26616"/>
                  <a:pt x="2928615" y="21580"/>
                  <a:pt x="2923580" y="15106"/>
                </a:cubicBezTo>
                <a:close/>
                <a:moveTo>
                  <a:pt x="1784673" y="1079"/>
                </a:moveTo>
                <a:cubicBezTo>
                  <a:pt x="1786112" y="4676"/>
                  <a:pt x="1788989" y="10790"/>
                  <a:pt x="1793305" y="19422"/>
                </a:cubicBezTo>
                <a:cubicBezTo>
                  <a:pt x="1790428" y="13668"/>
                  <a:pt x="1791147" y="15466"/>
                  <a:pt x="1795463" y="24817"/>
                </a:cubicBezTo>
                <a:lnTo>
                  <a:pt x="1895810" y="24817"/>
                </a:lnTo>
                <a:lnTo>
                  <a:pt x="1895810" y="52871"/>
                </a:lnTo>
                <a:lnTo>
                  <a:pt x="1831070" y="52871"/>
                </a:lnTo>
                <a:cubicBezTo>
                  <a:pt x="1833947" y="55029"/>
                  <a:pt x="1838263" y="57907"/>
                  <a:pt x="1844018" y="61503"/>
                </a:cubicBezTo>
                <a:cubicBezTo>
                  <a:pt x="1862721" y="73013"/>
                  <a:pt x="1878906" y="83443"/>
                  <a:pt x="1892573" y="92795"/>
                </a:cubicBezTo>
                <a:lnTo>
                  <a:pt x="1868835" y="112217"/>
                </a:lnTo>
                <a:cubicBezTo>
                  <a:pt x="1867396" y="110778"/>
                  <a:pt x="1864519" y="108980"/>
                  <a:pt x="1860203" y="106822"/>
                </a:cubicBezTo>
                <a:cubicBezTo>
                  <a:pt x="1855168" y="103225"/>
                  <a:pt x="1851571" y="100348"/>
                  <a:pt x="1849413" y="98190"/>
                </a:cubicBezTo>
                <a:cubicBezTo>
                  <a:pt x="1764531" y="100348"/>
                  <a:pt x="1706265" y="102865"/>
                  <a:pt x="1674614" y="105743"/>
                </a:cubicBezTo>
                <a:lnTo>
                  <a:pt x="1663824" y="79847"/>
                </a:lnTo>
                <a:cubicBezTo>
                  <a:pt x="1680369" y="72653"/>
                  <a:pt x="1696554" y="63661"/>
                  <a:pt x="1712380" y="52871"/>
                </a:cubicBezTo>
                <a:lnTo>
                  <a:pt x="1650876" y="52871"/>
                </a:lnTo>
                <a:lnTo>
                  <a:pt x="1650876" y="24817"/>
                </a:lnTo>
                <a:lnTo>
                  <a:pt x="1754461" y="24817"/>
                </a:lnTo>
                <a:cubicBezTo>
                  <a:pt x="1750864" y="18343"/>
                  <a:pt x="1747987" y="11869"/>
                  <a:pt x="1745829" y="5395"/>
                </a:cubicBezTo>
                <a:close/>
                <a:moveTo>
                  <a:pt x="668983" y="0"/>
                </a:moveTo>
                <a:cubicBezTo>
                  <a:pt x="671141" y="2878"/>
                  <a:pt x="674378" y="8273"/>
                  <a:pt x="678694" y="16185"/>
                </a:cubicBezTo>
                <a:cubicBezTo>
                  <a:pt x="685168" y="26256"/>
                  <a:pt x="690203" y="34169"/>
                  <a:pt x="693800" y="39923"/>
                </a:cubicBezTo>
                <a:lnTo>
                  <a:pt x="675457" y="48555"/>
                </a:lnTo>
                <a:lnTo>
                  <a:pt x="706748" y="48555"/>
                </a:lnTo>
                <a:cubicBezTo>
                  <a:pt x="713222" y="39923"/>
                  <a:pt x="721494" y="27695"/>
                  <a:pt x="731565" y="11869"/>
                </a:cubicBezTo>
                <a:cubicBezTo>
                  <a:pt x="733723" y="8273"/>
                  <a:pt x="735521" y="5755"/>
                  <a:pt x="736960" y="4316"/>
                </a:cubicBezTo>
                <a:lnTo>
                  <a:pt x="771488" y="23738"/>
                </a:lnTo>
                <a:cubicBezTo>
                  <a:pt x="769330" y="26616"/>
                  <a:pt x="766093" y="30572"/>
                  <a:pt x="761777" y="35607"/>
                </a:cubicBezTo>
                <a:cubicBezTo>
                  <a:pt x="756742" y="41362"/>
                  <a:pt x="753145" y="45678"/>
                  <a:pt x="750987" y="48555"/>
                </a:cubicBezTo>
                <a:lnTo>
                  <a:pt x="787673" y="48555"/>
                </a:lnTo>
                <a:lnTo>
                  <a:pt x="787673" y="112217"/>
                </a:lnTo>
                <a:lnTo>
                  <a:pt x="752066" y="112217"/>
                </a:lnTo>
                <a:lnTo>
                  <a:pt x="752066" y="79847"/>
                </a:lnTo>
                <a:lnTo>
                  <a:pt x="583741" y="79847"/>
                </a:lnTo>
                <a:lnTo>
                  <a:pt x="583741" y="112217"/>
                </a:lnTo>
                <a:lnTo>
                  <a:pt x="548134" y="112217"/>
                </a:lnTo>
                <a:lnTo>
                  <a:pt x="548134" y="48555"/>
                </a:lnTo>
                <a:lnTo>
                  <a:pt x="590215" y="48555"/>
                </a:lnTo>
                <a:cubicBezTo>
                  <a:pt x="583022" y="38485"/>
                  <a:pt x="575469" y="29133"/>
                  <a:pt x="567556" y="20501"/>
                </a:cubicBezTo>
                <a:lnTo>
                  <a:pt x="594531" y="2158"/>
                </a:lnTo>
                <a:cubicBezTo>
                  <a:pt x="605321" y="13668"/>
                  <a:pt x="616111" y="26616"/>
                  <a:pt x="626901" y="41002"/>
                </a:cubicBezTo>
                <a:lnTo>
                  <a:pt x="615032" y="48555"/>
                </a:lnTo>
                <a:lnTo>
                  <a:pt x="658193" y="48555"/>
                </a:lnTo>
                <a:cubicBezTo>
                  <a:pt x="655315" y="43520"/>
                  <a:pt x="650999" y="36327"/>
                  <a:pt x="645245" y="26975"/>
                </a:cubicBezTo>
                <a:cubicBezTo>
                  <a:pt x="641648" y="21221"/>
                  <a:pt x="639130" y="16905"/>
                  <a:pt x="637692" y="14027"/>
                </a:cubicBezTo>
                <a:close/>
              </a:path>
            </a:pathLst>
          </a:custGeom>
          <a:solidFill>
            <a:srgbClr val="01625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kumimoji="1" lang="zh-CN" altLang="en-US" sz="2200" b="0" dirty="0">
              <a:solidFill>
                <a:schemeClr val="bg1"/>
              </a:solidFill>
              <a:latin typeface="Wingdings 2" panose="05020102010507070707" pitchFamily="18" charset="2"/>
              <a:ea typeface="方正兰亭粗黑简体" panose="02000000000000000000" pitchFamily="2" charset="-122"/>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5DC9FA0-E3DE-4341-859F-99F24F7A0261}" type="datetime1">
              <a:rPr lang="zh-CN" altLang="en-US" smtClean="0"/>
              <a:t>2024/6/7</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22D5869-C3D4-469A-AE61-ECDB87CBD639}" type="datetime1">
              <a:rPr lang="zh-CN" altLang="en-US" smtClean="0"/>
              <a:t>2024/6/7</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697D92-3A49-44D2-B095-DF3589130D28}" type="datetime1">
              <a:rPr lang="zh-CN" altLang="en-US" smtClean="0"/>
              <a:t>2024/6/7</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15B9BFA-EED5-4269-AA24-F01ACFEC5135}" type="datetime1">
              <a:rPr lang="zh-CN" altLang="en-US" smtClean="0"/>
              <a:t>2024/6/7</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718929A7-BED7-489C-BC02-D20B9FB5888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85723AF-D434-4DEB-8B04-46D55C0D3BD2}" type="datetime1">
              <a:rPr lang="zh-CN" altLang="en-US" smtClean="0"/>
              <a:t>2024/6/7</a:t>
            </a:fld>
            <a:endParaRPr lang="zh-CN" altLang="en-US"/>
          </a:p>
        </p:txBody>
      </p:sp>
      <p:sp>
        <p:nvSpPr>
          <p:cNvPr id="6" name="页脚占位符 5"/>
          <p:cNvSpPr>
            <a:spLocks noGrp="1"/>
          </p:cNvSpPr>
          <p:nvPr>
            <p:ph type="ftr" sz="quarter" idx="11"/>
          </p:nvPr>
        </p:nvSpPr>
        <p:spPr/>
        <p:txBody>
          <a:bodyPr/>
          <a:lstStyle/>
          <a:p>
            <a:r>
              <a:rPr lang="en-US" altLang="zh-CN"/>
              <a:t>1</a:t>
            </a:r>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8353D0F-C436-4C83-857C-511824DBAE8B}" type="datetime1">
              <a:rPr lang="zh-CN" altLang="en-US" smtClean="0"/>
              <a:t>2024/6/7</a:t>
            </a:fld>
            <a:endParaRPr lang="zh-CN" altLang="en-US"/>
          </a:p>
        </p:txBody>
      </p:sp>
      <p:sp>
        <p:nvSpPr>
          <p:cNvPr id="8" name="页脚占位符 7"/>
          <p:cNvSpPr>
            <a:spLocks noGrp="1"/>
          </p:cNvSpPr>
          <p:nvPr>
            <p:ph type="ftr" sz="quarter" idx="11"/>
          </p:nvPr>
        </p:nvSpPr>
        <p:spPr/>
        <p:txBody>
          <a:bodyPr/>
          <a:lstStyle/>
          <a:p>
            <a:r>
              <a:rPr lang="en-US" altLang="zh-CN"/>
              <a:t>1</a:t>
            </a:r>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4AA1B8C-503C-46CD-955F-5F288CB9D419}" type="datetime1">
              <a:rPr lang="zh-CN" altLang="en-US" smtClean="0"/>
              <a:t>2024/6/7</a:t>
            </a:fld>
            <a:endParaRPr lang="zh-CN" altLang="en-US"/>
          </a:p>
        </p:txBody>
      </p:sp>
      <p:sp>
        <p:nvSpPr>
          <p:cNvPr id="4" name="页脚占位符 3"/>
          <p:cNvSpPr>
            <a:spLocks noGrp="1"/>
          </p:cNvSpPr>
          <p:nvPr>
            <p:ph type="ftr" sz="quarter" idx="11"/>
          </p:nvPr>
        </p:nvSpPr>
        <p:spPr/>
        <p:txBody>
          <a:bodyPr/>
          <a:lstStyle/>
          <a:p>
            <a:r>
              <a:rPr lang="en-US" altLang="zh-CN"/>
              <a:t>1</a:t>
            </a:r>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4B5110-BEE0-49C1-9E41-C861BA624618}" type="datetime1">
              <a:rPr lang="zh-CN" altLang="en-US" smtClean="0"/>
              <a:t>2024/6/7</a:t>
            </a:fld>
            <a:endParaRPr lang="zh-CN" altLang="en-US"/>
          </a:p>
        </p:txBody>
      </p:sp>
      <p:sp>
        <p:nvSpPr>
          <p:cNvPr id="3" name="页脚占位符 2"/>
          <p:cNvSpPr>
            <a:spLocks noGrp="1"/>
          </p:cNvSpPr>
          <p:nvPr>
            <p:ph type="ftr" sz="quarter" idx="11"/>
          </p:nvPr>
        </p:nvSpPr>
        <p:spPr/>
        <p:txBody>
          <a:bodyPr/>
          <a:lstStyle/>
          <a:p>
            <a:r>
              <a:rPr lang="en-US" altLang="zh-CN"/>
              <a:t>1</a:t>
            </a: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C8D6D7A-8F7C-44BB-8381-FDC952C1E7F6}" type="datetime1">
              <a:rPr lang="zh-CN" altLang="en-US" smtClean="0"/>
              <a:t>2024/6/7</a:t>
            </a:fld>
            <a:endParaRPr lang="zh-CN" altLang="en-US"/>
          </a:p>
        </p:txBody>
      </p:sp>
      <p:sp>
        <p:nvSpPr>
          <p:cNvPr id="6" name="页脚占位符 5"/>
          <p:cNvSpPr>
            <a:spLocks noGrp="1"/>
          </p:cNvSpPr>
          <p:nvPr>
            <p:ph type="ftr" sz="quarter" idx="11"/>
          </p:nvPr>
        </p:nvSpPr>
        <p:spPr/>
        <p:txBody>
          <a:bodyPr/>
          <a:lstStyle/>
          <a:p>
            <a:r>
              <a:rPr lang="en-US" altLang="zh-CN"/>
              <a:t>1</a:t>
            </a:r>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748B409-6732-4294-9832-6ECAA5E66E9C}" type="datetime1">
              <a:rPr lang="zh-CN" altLang="en-US" smtClean="0"/>
              <a:t>2024/6/7</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A6E52F62-75CF-4A7C-AADB-329F165482D6}" type="datetime1">
              <a:rPr lang="zh-CN" altLang="en-US" smtClean="0"/>
              <a:t>2024/6/7</a:t>
            </a:fld>
            <a:endParaRPr lang="zh-CN" altLang="en-US"/>
          </a:p>
        </p:txBody>
      </p:sp>
      <p:sp>
        <p:nvSpPr>
          <p:cNvPr id="4" name="页脚占位符 3"/>
          <p:cNvSpPr>
            <a:spLocks noGrp="1"/>
          </p:cNvSpPr>
          <p:nvPr>
            <p:ph type="ftr" sz="quarter" idx="11"/>
          </p:nvPr>
        </p:nvSpPr>
        <p:spPr/>
        <p:txBody>
          <a:bodyPr/>
          <a:lstStyle/>
          <a:p>
            <a:r>
              <a:rPr lang="en-US" altLang="zh-CN"/>
              <a:t>1</a:t>
            </a:r>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9" name="灯片编号占位符 5"/>
          <p:cNvSpPr>
            <a:spLocks noGrp="1"/>
          </p:cNvSpPr>
          <p:nvPr>
            <p:ph type="sldNum" sz="quarter" idx="4"/>
          </p:nvPr>
        </p:nvSpPr>
        <p:spPr>
          <a:xfrm>
            <a:off x="9293413" y="6546903"/>
            <a:ext cx="2742447" cy="364275"/>
          </a:xfrm>
          <a:prstGeom prst="rect">
            <a:avLst/>
          </a:prstGeom>
        </p:spPr>
        <p:txBody>
          <a:bodyPr vert="horz" lIns="91440" tIns="45720" rIns="91440" bIns="45720" rtlCol="0" anchor="ctr"/>
          <a:lstStyle>
            <a:lvl1pPr algn="r">
              <a:defRPr sz="1420" b="1">
                <a:solidFill>
                  <a:srgbClr val="074A9C"/>
                </a:solidFill>
                <a:latin typeface="微软雅黑" panose="020B0503020204020204" charset="-122"/>
                <a:ea typeface="微软雅黑" panose="020B0503020204020204" charset="-122"/>
              </a:defRPr>
            </a:lvl1pPr>
          </a:lstStyle>
          <a:p>
            <a:fld id="{118D5ACA-62CA-46DB-AD6B-12EDD6D51A23}" type="slidenum">
              <a:rPr lang="zh-CN" altLang="en-US" smtClean="0"/>
              <a:t>‹#›</a:t>
            </a:fld>
            <a:endParaRPr lang="zh-CN" altLang="en-US" dirty="0"/>
          </a:p>
        </p:txBody>
      </p:sp>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l="65985" t="2099"/>
          <a:stretch>
            <a:fillRect/>
          </a:stretch>
        </p:blipFill>
        <p:spPr>
          <a:xfrm>
            <a:off x="11080020" y="219934"/>
            <a:ext cx="906100" cy="467910"/>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93413" y="115148"/>
            <a:ext cx="1774969" cy="582733"/>
          </a:xfrm>
          <a:prstGeom prst="rect">
            <a:avLst/>
          </a:prstGeom>
        </p:spPr>
      </p:pic>
    </p:spTree>
  </p:cSld>
  <p:clrMapOvr>
    <a:masterClrMapping/>
  </p:clrMapOvr>
  <p:transition spd="slow" advClick="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BC9CF323-2B18-4038-A337-073F34673102}" type="datetime1">
              <a:rPr lang="zh-CN" altLang="en-US" smtClean="0"/>
              <a:t>2024/6/7</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r>
              <a:rPr lang="en-US" altLang="zh-CN"/>
              <a:t>1</a:t>
            </a:r>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B1CB738-BC43-4ADF-A293-3FDF92B23540}" type="datetime1">
              <a:rPr lang="zh-CN" altLang="en-US" smtClean="0"/>
              <a:t>2024/6/7</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8B9EA07-38DF-46DA-B897-896D7903C796}" type="datetime1">
              <a:rPr lang="zh-CN" altLang="en-US" smtClean="0"/>
              <a:t>2024/6/7</a:t>
            </a:fld>
            <a:endParaRPr lang="zh-CN" altLang="en-US"/>
          </a:p>
        </p:txBody>
      </p:sp>
      <p:sp>
        <p:nvSpPr>
          <p:cNvPr id="6" name="页脚占位符 5"/>
          <p:cNvSpPr>
            <a:spLocks noGrp="1"/>
          </p:cNvSpPr>
          <p:nvPr>
            <p:ph type="ftr" sz="quarter" idx="11"/>
          </p:nvPr>
        </p:nvSpPr>
        <p:spPr/>
        <p:txBody>
          <a:bodyPr/>
          <a:lstStyle/>
          <a:p>
            <a:r>
              <a:rPr lang="en-US" altLang="zh-CN"/>
              <a:t>1</a:t>
            </a:r>
            <a:endParaRPr lang="zh-CN" altLang="en-US"/>
          </a:p>
        </p:txBody>
      </p:sp>
      <p:sp>
        <p:nvSpPr>
          <p:cNvPr id="7" name="灯片编号占位符 6"/>
          <p:cNvSpPr>
            <a:spLocks noGrp="1"/>
          </p:cNvSpPr>
          <p:nvPr>
            <p:ph type="sldNum" sz="quarter" idx="12"/>
          </p:nvPr>
        </p:nvSpPr>
        <p:spPr/>
        <p:txBody>
          <a:bodyPr/>
          <a:lstStyle/>
          <a:p>
            <a:fld id="{718929A7-BED7-489C-BC02-D20B9FB5888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0AC2C10-5D40-46B1-82DF-C5E2BB79C64B}" type="datetime1">
              <a:rPr lang="zh-CN" altLang="en-US" smtClean="0"/>
              <a:t>2024/6/7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a:t>1</a:t>
            </a: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D08C47A-5893-4DDD-9EAE-AD6B0C7DA08A}" type="datetime1">
              <a:rPr lang="zh-CN" altLang="en-US" smtClean="0"/>
              <a:t>2024/6/7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a:t>1</a:t>
            </a: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0B120DA-E79A-4BF6-A0C1-964EDF80052F}" type="datetime1">
              <a:rPr lang="zh-CN" altLang="en-US" smtClean="0"/>
              <a:t>2024/6/7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a:t>1</a:t>
            </a: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FE85A2A5-BAA7-4ABB-9ED0-19A10F6980C8}" type="datetime1">
              <a:rPr lang="zh-CN" altLang="en-US" smtClean="0"/>
              <a:t>2024/6/7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r>
              <a:rPr lang="en-US" altLang="zh-CN"/>
              <a:t>1</a:t>
            </a: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58D408A-4014-43A0-9F58-8B82C7A13E8E}" type="datetime1">
              <a:rPr lang="zh-CN" altLang="en-US" smtClean="0"/>
              <a:t>2024/6/7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r>
              <a:rPr lang="en-US" altLang="zh-CN"/>
              <a:t>1</a:t>
            </a:r>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62E912F3-09E0-439F-BD43-C50BAB1294F6}" type="datetime1">
              <a:rPr lang="zh-CN" altLang="en-US" smtClean="0"/>
              <a:t>2024/6/7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r>
              <a:rPr lang="en-US" altLang="zh-CN"/>
              <a:t>1</a:t>
            </a:r>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27E9AC0-5EB0-4A75-B8B3-311831954823}" type="datetime1">
              <a:rPr lang="zh-CN" altLang="en-US" smtClean="0"/>
              <a:t>2024/6/7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r>
              <a:rPr lang="en-US" altLang="zh-CN"/>
              <a:t>1</a:t>
            </a:r>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286A65DB-3587-4B75-935E-16C8E5E0E003}" type="datetime1">
              <a:rPr lang="zh-CN" altLang="en-US" smtClean="0"/>
              <a:t>2024/6/7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r>
              <a:rPr lang="en-US" altLang="zh-CN"/>
              <a:t>1</a:t>
            </a: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0F529D5E-7FE1-4DF1-8457-B8A0E015F93D}" type="datetime1">
              <a:rPr lang="zh-CN" altLang="en-US" smtClean="0"/>
              <a:t>2024/6/7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r>
              <a:rPr lang="en-US" altLang="zh-CN"/>
              <a:t>1</a:t>
            </a: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0F9A69E-FC76-4BDB-9EE5-D6F298B28552}" type="datetime1">
              <a:rPr lang="zh-CN" altLang="en-US" smtClean="0"/>
              <a:t>2024/6/7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a:t>1</a:t>
            </a: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9403B01-3D09-4B45-A3CE-CB304A46017A}" type="datetime1">
              <a:rPr lang="zh-CN" altLang="en-US" smtClean="0"/>
              <a:t>2024/6/7</a:t>
            </a:fld>
            <a:endParaRPr lang="zh-CN" altLang="en-US"/>
          </a:p>
        </p:txBody>
      </p:sp>
      <p:sp>
        <p:nvSpPr>
          <p:cNvPr id="8" name="页脚占位符 7"/>
          <p:cNvSpPr>
            <a:spLocks noGrp="1"/>
          </p:cNvSpPr>
          <p:nvPr>
            <p:ph type="ftr" sz="quarter" idx="11"/>
          </p:nvPr>
        </p:nvSpPr>
        <p:spPr/>
        <p:txBody>
          <a:bodyPr/>
          <a:lstStyle/>
          <a:p>
            <a:r>
              <a:rPr lang="en-US" altLang="zh-CN"/>
              <a:t>1</a:t>
            </a:r>
            <a:endParaRPr lang="zh-CN" altLang="en-US"/>
          </a:p>
        </p:txBody>
      </p:sp>
      <p:sp>
        <p:nvSpPr>
          <p:cNvPr id="9" name="灯片编号占位符 8"/>
          <p:cNvSpPr>
            <a:spLocks noGrp="1"/>
          </p:cNvSpPr>
          <p:nvPr>
            <p:ph type="sldNum" sz="quarter" idx="12"/>
          </p:nvPr>
        </p:nvSpPr>
        <p:spPr/>
        <p:txBody>
          <a:bodyPr/>
          <a:lstStyle/>
          <a:p>
            <a:fld id="{718929A7-BED7-489C-BC02-D20B9FB58884}"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DA3FEB5-C732-4E17-939F-7DB3625EBF42}" type="datetime1">
              <a:rPr lang="zh-CN" altLang="en-US" smtClean="0"/>
              <a:t>2024/6/7</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77C14DF-8556-4C40-9C71-46E2A3205654}" type="datetime1">
              <a:rPr lang="zh-CN" altLang="en-US" smtClean="0"/>
              <a:t>2024/6/7</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8C66057-A906-481E-AD0F-0077E01B3A5E}" type="datetime1">
              <a:rPr lang="zh-CN" altLang="en-US" smtClean="0"/>
              <a:t>2024/6/7</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7AF739A-1A74-4EE9-BE6D-FA9451284E48}" type="datetime1">
              <a:rPr lang="zh-CN" altLang="en-US" smtClean="0"/>
              <a:t>2024/6/7</a:t>
            </a:fld>
            <a:endParaRPr lang="zh-CN" altLang="en-US"/>
          </a:p>
        </p:txBody>
      </p:sp>
      <p:sp>
        <p:nvSpPr>
          <p:cNvPr id="6" name="页脚占位符 5"/>
          <p:cNvSpPr>
            <a:spLocks noGrp="1"/>
          </p:cNvSpPr>
          <p:nvPr>
            <p:ph type="ftr" sz="quarter" idx="11"/>
          </p:nvPr>
        </p:nvSpPr>
        <p:spPr/>
        <p:txBody>
          <a:bodyPr/>
          <a:lstStyle/>
          <a:p>
            <a:r>
              <a:rPr lang="en-US" altLang="zh-CN"/>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9CAC16C-0D0B-4055-B1FB-09A89B7E2CA5}" type="datetime1">
              <a:rPr lang="zh-CN" altLang="en-US" smtClean="0"/>
              <a:t>2024/6/7</a:t>
            </a:fld>
            <a:endParaRPr lang="zh-CN" altLang="en-US"/>
          </a:p>
        </p:txBody>
      </p:sp>
      <p:sp>
        <p:nvSpPr>
          <p:cNvPr id="8" name="页脚占位符 7"/>
          <p:cNvSpPr>
            <a:spLocks noGrp="1"/>
          </p:cNvSpPr>
          <p:nvPr>
            <p:ph type="ftr" sz="quarter" idx="11"/>
          </p:nvPr>
        </p:nvSpPr>
        <p:spPr/>
        <p:txBody>
          <a:bodyPr/>
          <a:lstStyle/>
          <a:p>
            <a:r>
              <a:rPr lang="en-US" altLang="zh-CN"/>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B32AFE7-941B-4ECC-989A-3FDD195B6B26}" type="datetime1">
              <a:rPr lang="zh-CN" altLang="en-US" smtClean="0"/>
              <a:t>2024/6/7</a:t>
            </a:fld>
            <a:endParaRPr lang="zh-CN" altLang="en-US"/>
          </a:p>
        </p:txBody>
      </p:sp>
      <p:sp>
        <p:nvSpPr>
          <p:cNvPr id="4" name="页脚占位符 3"/>
          <p:cNvSpPr>
            <a:spLocks noGrp="1"/>
          </p:cNvSpPr>
          <p:nvPr>
            <p:ph type="ftr" sz="quarter" idx="11"/>
          </p:nvPr>
        </p:nvSpPr>
        <p:spPr/>
        <p:txBody>
          <a:bodyPr/>
          <a:lstStyle/>
          <a:p>
            <a:r>
              <a:rPr lang="en-US" altLang="zh-CN"/>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03E3287-9AE0-4250-9349-27590D2DEE27}" type="datetime1">
              <a:rPr lang="zh-CN" altLang="en-US" smtClean="0"/>
              <a:t>2024/6/7</a:t>
            </a:fld>
            <a:endParaRPr lang="zh-CN" altLang="en-US"/>
          </a:p>
        </p:txBody>
      </p:sp>
      <p:sp>
        <p:nvSpPr>
          <p:cNvPr id="3" name="页脚占位符 2"/>
          <p:cNvSpPr>
            <a:spLocks noGrp="1"/>
          </p:cNvSpPr>
          <p:nvPr>
            <p:ph type="ftr" sz="quarter" idx="11"/>
          </p:nvPr>
        </p:nvSpPr>
        <p:spPr/>
        <p:txBody>
          <a:bodyPr/>
          <a:lstStyle/>
          <a:p>
            <a:r>
              <a:rPr lang="en-US" altLang="zh-CN"/>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8E8306B-CD38-45D6-B6BA-275CE4EEFD2D}" type="datetime1">
              <a:rPr lang="zh-CN" altLang="en-US" smtClean="0"/>
              <a:t>2024/6/7</a:t>
            </a:fld>
            <a:endParaRPr lang="zh-CN" altLang="en-US"/>
          </a:p>
        </p:txBody>
      </p:sp>
      <p:sp>
        <p:nvSpPr>
          <p:cNvPr id="6" name="页脚占位符 5"/>
          <p:cNvSpPr>
            <a:spLocks noGrp="1"/>
          </p:cNvSpPr>
          <p:nvPr>
            <p:ph type="ftr" sz="quarter" idx="11"/>
          </p:nvPr>
        </p:nvSpPr>
        <p:spPr/>
        <p:txBody>
          <a:bodyPr/>
          <a:lstStyle/>
          <a:p>
            <a:r>
              <a:rPr lang="en-US" altLang="zh-CN"/>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DF51472-265A-414C-9BF1-060AF74CD8FB}" type="datetime1">
              <a:rPr lang="zh-CN" altLang="en-US" smtClean="0"/>
              <a:t>2024/6/7</a:t>
            </a:fld>
            <a:endParaRPr lang="zh-CN" altLang="en-US"/>
          </a:p>
        </p:txBody>
      </p:sp>
      <p:sp>
        <p:nvSpPr>
          <p:cNvPr id="6" name="页脚占位符 5"/>
          <p:cNvSpPr>
            <a:spLocks noGrp="1"/>
          </p:cNvSpPr>
          <p:nvPr>
            <p:ph type="ftr" sz="quarter" idx="11"/>
          </p:nvPr>
        </p:nvSpPr>
        <p:spPr/>
        <p:txBody>
          <a:bodyPr/>
          <a:lstStyle/>
          <a:p>
            <a:r>
              <a:rPr lang="en-US" altLang="zh-CN"/>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22F9267-3B06-458A-A530-3806A9AC7BEE}" type="datetime1">
              <a:rPr lang="zh-CN" altLang="en-US" smtClean="0"/>
              <a:t>2024/6/7</a:t>
            </a:fld>
            <a:endParaRPr lang="zh-CN" altLang="en-US"/>
          </a:p>
        </p:txBody>
      </p:sp>
      <p:sp>
        <p:nvSpPr>
          <p:cNvPr id="4" name="页脚占位符 3"/>
          <p:cNvSpPr>
            <a:spLocks noGrp="1"/>
          </p:cNvSpPr>
          <p:nvPr>
            <p:ph type="ftr" sz="quarter" idx="11"/>
          </p:nvPr>
        </p:nvSpPr>
        <p:spPr/>
        <p:txBody>
          <a:bodyPr/>
          <a:lstStyle/>
          <a:p>
            <a:r>
              <a:rPr lang="en-US" altLang="zh-CN"/>
              <a:t>1</a:t>
            </a:r>
            <a:endParaRPr lang="zh-CN" altLang="en-US"/>
          </a:p>
        </p:txBody>
      </p:sp>
      <p:sp>
        <p:nvSpPr>
          <p:cNvPr id="5" name="灯片编号占位符 4"/>
          <p:cNvSpPr>
            <a:spLocks noGrp="1"/>
          </p:cNvSpPr>
          <p:nvPr>
            <p:ph type="sldNum" sz="quarter" idx="12"/>
          </p:nvPr>
        </p:nvSpPr>
        <p:spPr/>
        <p:txBody>
          <a:bodyPr/>
          <a:lstStyle/>
          <a:p>
            <a:fld id="{718929A7-BED7-489C-BC02-D20B9FB58884}"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FD4DBB5-0FDC-4492-9961-276F5D67D8F7}" type="datetime1">
              <a:rPr lang="zh-CN" altLang="en-US" smtClean="0"/>
              <a:t>2024/6/7</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5C6210-63E1-4B40-B1FD-3669E3C49DF6}" type="datetime1">
              <a:rPr lang="zh-CN" altLang="en-US" smtClean="0"/>
              <a:t>2024/6/7</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C3F5753-3301-4BA2-BE48-9989CE8A3B6D}" type="datetime1">
              <a:rPr lang="zh-CN" altLang="en-US" smtClean="0"/>
              <a:t>2024/6/7</a:t>
            </a:fld>
            <a:endParaRPr lang="zh-CN" altLang="en-US"/>
          </a:p>
        </p:txBody>
      </p:sp>
      <p:sp>
        <p:nvSpPr>
          <p:cNvPr id="3" name="页脚占位符 2"/>
          <p:cNvSpPr>
            <a:spLocks noGrp="1"/>
          </p:cNvSpPr>
          <p:nvPr>
            <p:ph type="ftr" sz="quarter" idx="11"/>
          </p:nvPr>
        </p:nvSpPr>
        <p:spPr/>
        <p:txBody>
          <a:bodyPr/>
          <a:lstStyle/>
          <a:p>
            <a:r>
              <a:rPr lang="en-US" altLang="zh-CN"/>
              <a:t>1</a:t>
            </a:r>
            <a:endParaRPr lang="zh-CN" altLang="en-US"/>
          </a:p>
        </p:txBody>
      </p:sp>
      <p:sp>
        <p:nvSpPr>
          <p:cNvPr id="4" name="灯片编号占位符 3"/>
          <p:cNvSpPr>
            <a:spLocks noGrp="1"/>
          </p:cNvSpPr>
          <p:nvPr>
            <p:ph type="sldNum" sz="quarter" idx="12"/>
          </p:nvPr>
        </p:nvSpPr>
        <p:spPr/>
        <p:txBody>
          <a:bodyPr/>
          <a:lstStyle/>
          <a:p>
            <a:fld id="{718929A7-BED7-489C-BC02-D20B9FB5888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49FFD77-1FD3-4679-A871-C01B1942DBE8}" type="datetime1">
              <a:rPr lang="zh-CN" altLang="en-US" smtClean="0"/>
              <a:t>2024/6/7</a:t>
            </a:fld>
            <a:endParaRPr lang="zh-CN" altLang="en-US"/>
          </a:p>
        </p:txBody>
      </p:sp>
      <p:sp>
        <p:nvSpPr>
          <p:cNvPr id="6" name="页脚占位符 5"/>
          <p:cNvSpPr>
            <a:spLocks noGrp="1"/>
          </p:cNvSpPr>
          <p:nvPr>
            <p:ph type="ftr" sz="quarter" idx="11"/>
          </p:nvPr>
        </p:nvSpPr>
        <p:spPr/>
        <p:txBody>
          <a:bodyPr/>
          <a:lstStyle/>
          <a:p>
            <a:r>
              <a:rPr lang="en-US" altLang="zh-CN"/>
              <a:t>1</a:t>
            </a:r>
            <a:endParaRPr lang="zh-CN" altLang="en-US"/>
          </a:p>
        </p:txBody>
      </p:sp>
      <p:sp>
        <p:nvSpPr>
          <p:cNvPr id="7" name="灯片编号占位符 6"/>
          <p:cNvSpPr>
            <a:spLocks noGrp="1"/>
          </p:cNvSpPr>
          <p:nvPr>
            <p:ph type="sldNum" sz="quarter" idx="12"/>
          </p:nvPr>
        </p:nvSpPr>
        <p:spPr/>
        <p:txBody>
          <a:bodyPr/>
          <a:lstStyle/>
          <a:p>
            <a:fld id="{718929A7-BED7-489C-BC02-D20B9FB5888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15A6802-6313-4F81-B3E7-32641E69D2B4}" type="datetime1">
              <a:rPr lang="zh-CN" altLang="en-US" smtClean="0"/>
              <a:t>2024/6/7</a:t>
            </a:fld>
            <a:endParaRPr lang="zh-CN" altLang="en-US"/>
          </a:p>
        </p:txBody>
      </p:sp>
      <p:sp>
        <p:nvSpPr>
          <p:cNvPr id="6" name="页脚占位符 5"/>
          <p:cNvSpPr>
            <a:spLocks noGrp="1"/>
          </p:cNvSpPr>
          <p:nvPr>
            <p:ph type="ftr" sz="quarter" idx="11"/>
          </p:nvPr>
        </p:nvSpPr>
        <p:spPr/>
        <p:txBody>
          <a:bodyPr/>
          <a:lstStyle/>
          <a:p>
            <a:r>
              <a:rPr lang="en-US" altLang="zh-CN"/>
              <a:t>1</a:t>
            </a:r>
            <a:endParaRPr lang="zh-CN" altLang="en-US"/>
          </a:p>
        </p:txBody>
      </p:sp>
      <p:sp>
        <p:nvSpPr>
          <p:cNvPr id="7" name="灯片编号占位符 6"/>
          <p:cNvSpPr>
            <a:spLocks noGrp="1"/>
          </p:cNvSpPr>
          <p:nvPr>
            <p:ph type="sldNum" sz="quarter" idx="12"/>
          </p:nvPr>
        </p:nvSpPr>
        <p:spPr/>
        <p:txBody>
          <a:bodyPr/>
          <a:lstStyle/>
          <a:p>
            <a:fld id="{718929A7-BED7-489C-BC02-D20B9FB5888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vmlDrawing" Target="../drawings/vmlDrawing1.vml"/><Relationship Id="rId1" Type="http://schemas.openxmlformats.org/officeDocument/2006/relationships/theme" Target="../theme/theme3.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slideLayout" Target="../slideLayouts/slideLayout25.xml"/><Relationship Id="rId7" Type="http://schemas.openxmlformats.org/officeDocument/2006/relationships/tags" Target="../tags/tag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vmlDrawing" Target="../drawings/vmlDrawing2.vml"/><Relationship Id="rId5" Type="http://schemas.openxmlformats.org/officeDocument/2006/relationships/theme" Target="../theme/theme5.xml"/><Relationship Id="rId10" Type="http://schemas.openxmlformats.org/officeDocument/2006/relationships/image" Target="../media/image2.png"/><Relationship Id="rId4" Type="http://schemas.openxmlformats.org/officeDocument/2006/relationships/slideLayout" Target="../slideLayouts/slideLayout26.xml"/><Relationship Id="rId9"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2.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7.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8.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23AE86-B51A-4AB4-A40E-C447E05533D4}" type="datetime1">
              <a:rPr lang="zh-CN" altLang="en-US" smtClean="0"/>
              <a:t>2024/6/7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1</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929A7-BED7-489C-BC02-D20B9FB5888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3DB433-3E7D-401F-9C20-EB5170522D0D}" type="datetime1">
              <a:rPr lang="zh-CN" altLang="en-US" smtClean="0"/>
              <a:t>2024/6/7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1</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EE5D8-6200-46CA-A960-1DA5B550D24A}"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96" name="think-cell 幻灯片" r:id="rId4" imgW="7772400" imgH="10058400" progId="TCLayout.ActiveDocument.1">
                  <p:embed/>
                </p:oleObj>
              </mc:Choice>
              <mc:Fallback>
                <p:oleObj name="think-cell 幻灯片" r:id="rId4" imgW="7772400" imgH="10058400" progId="TCLayout.ActiveDocument.1">
                  <p:embed/>
                  <p:pic>
                    <p:nvPicPr>
                      <p:cNvPr id="0" name="对象 6" hidden="1"/>
                      <p:cNvPicPr/>
                      <p:nvPr/>
                    </p:nvPicPr>
                    <p:blipFill>
                      <a:blip r:embed="rId5"/>
                      <a:stretch>
                        <a:fillRect/>
                      </a:stretch>
                    </p:blipFill>
                    <p:spPr>
                      <a:xfrm>
                        <a:off x="1588" y="1588"/>
                        <a:ext cx="1587" cy="1587"/>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85E85C-A126-4E14-AB4E-0E5B231998E8}" type="datetime1">
              <a:rPr lang="zh-CN" altLang="en-US" smtClean="0"/>
              <a:t>2024/6/7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1</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B51C8D-DA07-4D55-AE0E-1B6D59914AB5}" type="slidenum">
              <a:rPr lang="zh-CN" altLang="en-US" smtClean="0"/>
              <a:t>‹#›</a:t>
            </a:fld>
            <a:endParaRPr lang="zh-CN" altLang="en-US"/>
          </a:p>
        </p:txBody>
      </p:sp>
      <p:pic>
        <p:nvPicPr>
          <p:cNvPr id="8" name="图片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7"/>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20" name="think-cell 幻灯片" r:id="rId8" imgW="7772400" imgH="10058400" progId="TCLayout.ActiveDocument.1">
                  <p:embed/>
                </p:oleObj>
              </mc:Choice>
              <mc:Fallback>
                <p:oleObj name="think-cell 幻灯片" r:id="rId8" imgW="7772400" imgH="10058400" progId="TCLayout.ActiveDocument.1">
                  <p:embed/>
                  <p:pic>
                    <p:nvPicPr>
                      <p:cNvPr id="0" name="对象 6" hidden="1"/>
                      <p:cNvPicPr/>
                      <p:nvPr/>
                    </p:nvPicPr>
                    <p:blipFill>
                      <a:blip r:embed="rId9"/>
                      <a:stretch>
                        <a:fillRect/>
                      </a:stretch>
                    </p:blipFill>
                    <p:spPr>
                      <a:xfrm>
                        <a:off x="1588" y="1588"/>
                        <a:ext cx="1587" cy="1587"/>
                      </a:xfrm>
                      <a:prstGeom prst="rect">
                        <a:avLst/>
                      </a:prstGeom>
                    </p:spPr>
                  </p:pic>
                </p:oleObj>
              </mc:Fallback>
            </mc:AlternateContent>
          </a:graphicData>
        </a:graphic>
      </p:graphicFrame>
      <p:pic>
        <p:nvPicPr>
          <p:cNvPr id="4" name="图片 3"/>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F18EA8-9DE3-474D-AFEB-91870F60F2AC}" type="datetime1">
              <a:rPr lang="zh-CN" altLang="en-US" smtClean="0"/>
              <a:t>2024/6/7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1</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FCCCDD-AAAA-4C31-9186-D463E410F607}" type="datetime1">
              <a:rPr lang="zh-CN" altLang="en-US" smtClean="0"/>
              <a:t>2024/6/7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1</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51.xml"/><Relationship Id="rId1" Type="http://schemas.openxmlformats.org/officeDocument/2006/relationships/tags" Target="../tags/tag3.xml"/><Relationship Id="rId5" Type="http://schemas.openxmlformats.org/officeDocument/2006/relationships/image" Target="../media/image9.png"/><Relationship Id="rId4" Type="http://schemas.openxmlformats.org/officeDocument/2006/relationships/image" Target="../media/image8.emf"/></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57.xml"/><Relationship Id="rId5" Type="http://schemas.openxmlformats.org/officeDocument/2006/relationships/image" Target="../media/image20.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57.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57.xml"/><Relationship Id="rId5" Type="http://schemas.openxmlformats.org/officeDocument/2006/relationships/image" Target="../media/image21.jpe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5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5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5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5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5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5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57.xml"/><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57.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33.xml"/><Relationship Id="rId5" Type="http://schemas.openxmlformats.org/officeDocument/2006/relationships/image" Target="../media/image22.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33.xml"/><Relationship Id="rId5" Type="http://schemas.openxmlformats.org/officeDocument/2006/relationships/image" Target="../media/image23.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33.xml"/><Relationship Id="rId5" Type="http://schemas.openxmlformats.org/officeDocument/2006/relationships/image" Target="../media/image24.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25.png"/><Relationship Id="rId5" Type="http://schemas.openxmlformats.org/officeDocument/2006/relationships/image" Target="../media/image14.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33.xml"/><Relationship Id="rId5" Type="http://schemas.openxmlformats.org/officeDocument/2006/relationships/image" Target="../media/image26.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33.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51.xml"/><Relationship Id="rId1" Type="http://schemas.openxmlformats.org/officeDocument/2006/relationships/tags" Target="../tags/tag9.xml"/><Relationship Id="rId5" Type="http://schemas.openxmlformats.org/officeDocument/2006/relationships/image" Target="../media/image9.png"/><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57.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5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57.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57.xml"/><Relationship Id="rId5" Type="http://schemas.openxmlformats.org/officeDocument/2006/relationships/image" Target="../media/image16.jpe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57.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3.png"/><Relationship Id="rId7" Type="http://schemas.openxmlformats.org/officeDocument/2006/relationships/image" Target="../media/image17.wmf"/><Relationship Id="rId2" Type="http://schemas.openxmlformats.org/officeDocument/2006/relationships/slideLayout" Target="../slideLayouts/slideLayout57.xml"/><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image" Target="../media/image19.wmf"/><Relationship Id="rId5" Type="http://schemas.openxmlformats.org/officeDocument/2006/relationships/image" Target="../media/image14.png"/><Relationship Id="rId10" Type="http://schemas.openxmlformats.org/officeDocument/2006/relationships/oleObject" Target="../embeddings/oleObject5.bin"/><Relationship Id="rId4" Type="http://schemas.microsoft.com/office/2007/relationships/hdphoto" Target="../media/hdphoto1.wdp"/><Relationship Id="rId9" Type="http://schemas.openxmlformats.org/officeDocument/2006/relationships/image" Target="../media/image1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0" y="0"/>
            <a:ext cx="12192001" cy="5928853"/>
            <a:chOff x="-1" y="-1"/>
            <a:chExt cx="12192001" cy="5928853"/>
          </a:xfrm>
        </p:grpSpPr>
        <p:pic>
          <p:nvPicPr>
            <p:cNvPr id="56" name="图片 55"/>
            <p:cNvPicPr>
              <a:picLocks noChangeAspect="1"/>
            </p:cNvPicPr>
            <p:nvPr/>
          </p:nvPicPr>
          <p:blipFill>
            <a:blip r:embed="rId3" cstate="print">
              <a:extLst>
                <a:ext uri="{28A0092B-C50C-407E-A947-70E740481C1C}">
                  <a14:useLocalDpi xmlns:a14="http://schemas.microsoft.com/office/drawing/2010/main" val="0"/>
                </a:ext>
              </a:extLst>
            </a:blip>
            <a:srcRect t="13518" b="13518"/>
            <a:stretch>
              <a:fillRect/>
            </a:stretch>
          </p:blipFill>
          <p:spPr>
            <a:xfrm>
              <a:off x="1" y="-1"/>
              <a:ext cx="12191999" cy="5928853"/>
            </a:xfrm>
            <a:prstGeom prst="rect">
              <a:avLst/>
            </a:prstGeom>
          </p:spPr>
        </p:pic>
        <p:sp>
          <p:nvSpPr>
            <p:cNvPr id="57" name="矩形 56"/>
            <p:cNvSpPr/>
            <p:nvPr/>
          </p:nvSpPr>
          <p:spPr>
            <a:xfrm>
              <a:off x="-1" y="0"/>
              <a:ext cx="12192000" cy="592885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endParaRPr>
            </a:p>
          </p:txBody>
        </p:sp>
      </p:grpSp>
      <p:sp>
        <p:nvSpPr>
          <p:cNvPr id="16" name="任意多边形: 形状 15"/>
          <p:cNvSpPr/>
          <p:nvPr/>
        </p:nvSpPr>
        <p:spPr>
          <a:xfrm>
            <a:off x="-3788173" y="4952991"/>
            <a:ext cx="16805241" cy="3532144"/>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5" name="任意多边形: 形状 14"/>
          <p:cNvSpPr/>
          <p:nvPr/>
        </p:nvSpPr>
        <p:spPr>
          <a:xfrm>
            <a:off x="-1997473" y="5505441"/>
            <a:ext cx="16805241" cy="3532144"/>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rgbClr val="882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7" name="任意多边形: 形状 16"/>
          <p:cNvSpPr/>
          <p:nvPr/>
        </p:nvSpPr>
        <p:spPr>
          <a:xfrm>
            <a:off x="-9315449" y="5505441"/>
            <a:ext cx="24898350" cy="5233163"/>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rgbClr val="580C6E">
              <a:alpha val="88000"/>
            </a:srgbClr>
          </a:solidFill>
          <a:ln>
            <a:solidFill>
              <a:srgbClr val="70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cxnSp>
        <p:nvCxnSpPr>
          <p:cNvPr id="19" name="直接连接符 18"/>
          <p:cNvCxnSpPr/>
          <p:nvPr/>
        </p:nvCxnSpPr>
        <p:spPr>
          <a:xfrm>
            <a:off x="1470025" y="1510384"/>
            <a:ext cx="2639463" cy="0"/>
          </a:xfrm>
          <a:prstGeom prst="line">
            <a:avLst/>
          </a:prstGeom>
          <a:ln w="34925">
            <a:gradFill flip="none" rotWithShape="1">
              <a:gsLst>
                <a:gs pos="0">
                  <a:srgbClr val="703881">
                    <a:alpha val="0"/>
                  </a:srgbClr>
                </a:gs>
                <a:gs pos="100000">
                  <a:srgbClr val="70388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216106" y="1510384"/>
            <a:ext cx="2455069" cy="0"/>
          </a:xfrm>
          <a:prstGeom prst="line">
            <a:avLst/>
          </a:prstGeom>
          <a:ln w="34925">
            <a:gradFill flip="none" rotWithShape="1">
              <a:gsLst>
                <a:gs pos="0">
                  <a:srgbClr val="703881">
                    <a:alpha val="0"/>
                  </a:srgbClr>
                </a:gs>
                <a:gs pos="100000">
                  <a:srgbClr val="703881"/>
                </a:gs>
              </a:gsLst>
              <a:lin ang="10800000" scaled="1"/>
              <a:tileRect/>
            </a:gradFil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1125584" y="2094646"/>
            <a:ext cx="10247709" cy="1705634"/>
            <a:chOff x="2312590" y="2092742"/>
            <a:chExt cx="10247709" cy="1705634"/>
          </a:xfrm>
        </p:grpSpPr>
        <p:sp>
          <p:nvSpPr>
            <p:cNvPr id="37" name="文本框 36"/>
            <p:cNvSpPr txBox="1"/>
            <p:nvPr/>
          </p:nvSpPr>
          <p:spPr>
            <a:xfrm>
              <a:off x="2312590" y="2092742"/>
              <a:ext cx="10247709"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600" b="1" kern="0" dirty="0">
                  <a:effectLst/>
                  <a:latin typeface="思源黑体 CN Bold"/>
                  <a:ea typeface="宋体" panose="02010600030101010101" pitchFamily="2" charset="-122"/>
                </a:rPr>
                <a:t>Stellaris Rover</a:t>
              </a:r>
              <a:endParaRPr kumimoji="0" lang="zh-CN" altLang="en-US" sz="9600" b="1" strike="noStrike" kern="1200" cap="none" spc="0" normalizeH="0" baseline="0" noProof="0" dirty="0">
                <a:ln>
                  <a:noFill/>
                </a:ln>
                <a:solidFill>
                  <a:prstClr val="black">
                    <a:lumMod val="75000"/>
                    <a:lumOff val="25000"/>
                  </a:prstClr>
                </a:solidFill>
                <a:effectLst/>
                <a:uLnTx/>
                <a:uFillTx/>
                <a:latin typeface="思源黑体 CN Bold"/>
                <a:ea typeface="思源黑体 CN Medium" panose="020B0600000000000000" pitchFamily="34" charset="-122"/>
              </a:endParaRPr>
            </a:p>
          </p:txBody>
        </p:sp>
        <p:sp>
          <p:nvSpPr>
            <p:cNvPr id="38" name="文本框 37"/>
            <p:cNvSpPr txBox="1"/>
            <p:nvPr/>
          </p:nvSpPr>
          <p:spPr>
            <a:xfrm>
              <a:off x="4164133" y="3490599"/>
              <a:ext cx="6544621"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1400" dirty="0">
                  <a:solidFill>
                    <a:prstClr val="black"/>
                  </a:solidFill>
                  <a:latin typeface="思源黑体 CN Light" panose="02010600030101010101" pitchFamily="34" charset="-122"/>
                  <a:ea typeface="思源黑体 CN Light" panose="02010600030101010101" pitchFamily="34" charset="-122"/>
                </a:rPr>
                <a:t>——</a:t>
              </a:r>
              <a:r>
                <a:rPr lang="zh-CN" altLang="en-US" sz="1400" dirty="0">
                  <a:solidFill>
                    <a:prstClr val="black"/>
                  </a:solidFill>
                  <a:latin typeface="思源黑体 CN Light" panose="02010600030101010101" pitchFamily="34" charset="-122"/>
                  <a:ea typeface="思源黑体 CN Light" panose="02010600030101010101" pitchFamily="34" charset="-122"/>
                </a:rPr>
                <a:t>产品工程化设计实践展品报告</a:t>
              </a:r>
              <a:endParaRPr kumimoji="0" lang="en-US" altLang="zh-CN" sz="14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p:txBody>
        </p:sp>
      </p:grpSp>
      <p:grpSp>
        <p:nvGrpSpPr>
          <p:cNvPr id="44" name="组合 43"/>
          <p:cNvGrpSpPr/>
          <p:nvPr/>
        </p:nvGrpSpPr>
        <p:grpSpPr>
          <a:xfrm>
            <a:off x="3502403" y="4578875"/>
            <a:ext cx="5187194" cy="380707"/>
            <a:chOff x="4408975" y="3971205"/>
            <a:chExt cx="4592463" cy="334475"/>
          </a:xfrm>
        </p:grpSpPr>
        <p:grpSp>
          <p:nvGrpSpPr>
            <p:cNvPr id="42" name="组合 41"/>
            <p:cNvGrpSpPr/>
            <p:nvPr/>
          </p:nvGrpSpPr>
          <p:grpSpPr>
            <a:xfrm>
              <a:off x="4408975" y="3971205"/>
              <a:ext cx="334475" cy="334475"/>
              <a:chOff x="4408975" y="3968750"/>
              <a:chExt cx="334475" cy="334475"/>
            </a:xfrm>
          </p:grpSpPr>
          <p:sp>
            <p:nvSpPr>
              <p:cNvPr id="39" name="椭圆 38"/>
              <p:cNvSpPr/>
              <p:nvPr/>
            </p:nvSpPr>
            <p:spPr>
              <a:xfrm>
                <a:off x="4408975" y="3968750"/>
                <a:ext cx="334475" cy="334475"/>
              </a:xfrm>
              <a:prstGeom prst="ellipse">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pic>
            <p:nvPicPr>
              <p:cNvPr id="41" name="图片 40"/>
              <p:cNvPicPr>
                <a:picLocks noChangeAspect="1"/>
              </p:cNvPicPr>
              <p:nvPr/>
            </p:nvPicPr>
            <p:blipFill>
              <a:blip r:embed="rId4"/>
              <a:stretch>
                <a:fillRect/>
              </a:stretch>
            </p:blipFill>
            <p:spPr>
              <a:xfrm>
                <a:off x="4488687" y="4048462"/>
                <a:ext cx="175050" cy="175050"/>
              </a:xfrm>
              <a:prstGeom prst="rect">
                <a:avLst/>
              </a:prstGeom>
            </p:spPr>
          </p:pic>
        </p:grpSp>
        <p:sp>
          <p:nvSpPr>
            <p:cNvPr id="43" name="文本框 42"/>
            <p:cNvSpPr txBox="1"/>
            <p:nvPr/>
          </p:nvSpPr>
          <p:spPr>
            <a:xfrm>
              <a:off x="4823162" y="3989644"/>
              <a:ext cx="4178276" cy="29744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汇报人：薛雨泉、闫济洲、马正华、张善斌、韦朗</a:t>
              </a:r>
            </a:p>
          </p:txBody>
        </p:sp>
      </p:grpSp>
      <p:grpSp>
        <p:nvGrpSpPr>
          <p:cNvPr id="40" name="组合 39"/>
          <p:cNvGrpSpPr>
            <a:grpSpLocks noChangeAspect="1"/>
          </p:cNvGrpSpPr>
          <p:nvPr/>
        </p:nvGrpSpPr>
        <p:grpSpPr>
          <a:xfrm>
            <a:off x="4686276" y="1079328"/>
            <a:ext cx="2819449" cy="848482"/>
            <a:chOff x="2685028" y="2876682"/>
            <a:chExt cx="5502784" cy="1656004"/>
          </a:xfrm>
        </p:grpSpPr>
        <p:sp>
          <p:nvSpPr>
            <p:cNvPr id="46"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49"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pic>
          <p:nvPicPr>
            <p:cNvPr id="50" name="图片 4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3" name="灯片编号占位符 2">
            <a:extLst>
              <a:ext uri="{FF2B5EF4-FFF2-40B4-BE49-F238E27FC236}">
                <a16:creationId xmlns:a16="http://schemas.microsoft.com/office/drawing/2014/main" id="{36623BF7-873F-46A4-A5FE-14E045908DCD}"/>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4344">
        <p:random/>
      </p:transition>
    </mc:Choice>
    <mc:Fallback xmlns="">
      <p:transition spd="slow" advTm="4344">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1000"/>
                                        <p:tgtEl>
                                          <p:spTgt spid="54"/>
                                        </p:tgtEl>
                                      </p:cBhvr>
                                    </p:animEffect>
                                    <p:anim calcmode="lin" valueType="num">
                                      <p:cBhvr>
                                        <p:cTn id="16" dur="1000" fill="hold"/>
                                        <p:tgtEl>
                                          <p:spTgt spid="54"/>
                                        </p:tgtEl>
                                        <p:attrNameLst>
                                          <p:attrName>ppt_x</p:attrName>
                                        </p:attrNameLst>
                                      </p:cBhvr>
                                      <p:tavLst>
                                        <p:tav tm="0">
                                          <p:val>
                                            <p:strVal val="#ppt_x"/>
                                          </p:val>
                                        </p:tav>
                                        <p:tav tm="100000">
                                          <p:val>
                                            <p:strVal val="#ppt_x"/>
                                          </p:val>
                                        </p:tav>
                                      </p:tavLst>
                                    </p:anim>
                                    <p:anim calcmode="lin" valueType="num">
                                      <p:cBhvr>
                                        <p:cTn id="17" dur="1000" fill="hold"/>
                                        <p:tgtEl>
                                          <p:spTgt spid="5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anim calcmode="lin" valueType="num">
                                      <p:cBhvr>
                                        <p:cTn id="21" dur="1000" fill="hold"/>
                                        <p:tgtEl>
                                          <p:spTgt spid="44"/>
                                        </p:tgtEl>
                                        <p:attrNameLst>
                                          <p:attrName>ppt_x</p:attrName>
                                        </p:attrNameLst>
                                      </p:cBhvr>
                                      <p:tavLst>
                                        <p:tav tm="0">
                                          <p:val>
                                            <p:strVal val="#ppt_x"/>
                                          </p:val>
                                        </p:tav>
                                        <p:tav tm="100000">
                                          <p:val>
                                            <p:strVal val="#ppt_x"/>
                                          </p:val>
                                        </p:tav>
                                      </p:tavLst>
                                    </p:anim>
                                    <p:anim calcmode="lin" valueType="num">
                                      <p:cBhvr>
                                        <p:cTn id="22"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1665"/>
          </a:xfrm>
          <a:prstGeom prst="rect">
            <a:avLst/>
          </a:prstGeom>
          <a:noFill/>
        </p:spPr>
        <p:txBody>
          <a:bodyPr wrap="square">
            <a:spAutoFit/>
          </a:bodyPr>
          <a:lstStyle/>
          <a:p>
            <a:pPr lvl="0">
              <a:defRPr/>
            </a:pPr>
            <a:r>
              <a:rPr lang="en-US" altLang="zh-CN" sz="2400" dirty="0">
                <a:solidFill>
                  <a:prstClr val="white"/>
                </a:solidFill>
                <a:latin typeface="HelveticaExt-Normal"/>
                <a:ea typeface="OPPOSans B"/>
              </a:rPr>
              <a:t>2.2 </a:t>
            </a:r>
            <a:r>
              <a:rPr lang="zh-CN" altLang="en-US" sz="2400" dirty="0">
                <a:solidFill>
                  <a:prstClr val="white"/>
                </a:solidFill>
                <a:latin typeface="HelveticaExt-Normal"/>
                <a:ea typeface="OPPOSans B"/>
              </a:rPr>
              <a:t>用户交互与反馈</a:t>
            </a:r>
            <a:endPar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pic>
        <p:nvPicPr>
          <p:cNvPr id="7" name="图片 6">
            <a:extLst>
              <a:ext uri="{FF2B5EF4-FFF2-40B4-BE49-F238E27FC236}">
                <a16:creationId xmlns:a16="http://schemas.microsoft.com/office/drawing/2014/main" id="{74F0322E-6AF4-4A2E-A2BF-AB28BCD6B091}"/>
              </a:ext>
            </a:extLst>
          </p:cNvPr>
          <p:cNvPicPr/>
          <p:nvPr/>
        </p:nvPicPr>
        <p:blipFill>
          <a:blip r:embed="rId5"/>
          <a:stretch>
            <a:fillRect/>
          </a:stretch>
        </p:blipFill>
        <p:spPr>
          <a:xfrm>
            <a:off x="1465766" y="1097775"/>
            <a:ext cx="8971005" cy="5442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灯片编号占位符 2">
            <a:extLst>
              <a:ext uri="{FF2B5EF4-FFF2-40B4-BE49-F238E27FC236}">
                <a16:creationId xmlns:a16="http://schemas.microsoft.com/office/drawing/2014/main" id="{DE1091E4-F35C-44C0-8D18-D920CC0AA376}"/>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extLst>
      <p:ext uri="{BB962C8B-B14F-4D97-AF65-F5344CB8AC3E}">
        <p14:creationId xmlns:p14="http://schemas.microsoft.com/office/powerpoint/2010/main" val="220963237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5334"/>
            <a:ext cx="12192000" cy="8831509"/>
          </a:xfrm>
          <a:prstGeom prst="rect">
            <a:avLst/>
          </a:prstGeom>
        </p:spPr>
      </p:pic>
      <p:sp>
        <p:nvSpPr>
          <p:cNvPr id="5" name="矩形 4"/>
          <p:cNvSpPr/>
          <p:nvPr/>
        </p:nvSpPr>
        <p:spPr>
          <a:xfrm>
            <a:off x="0" y="-65334"/>
            <a:ext cx="12192000" cy="7688943"/>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846530" y="-1770744"/>
            <a:ext cx="8399978" cy="7688943"/>
            <a:chOff x="-2846530" y="-1770744"/>
            <a:chExt cx="8399978" cy="7688943"/>
          </a:xfrm>
        </p:grpSpPr>
        <p:sp>
          <p:nvSpPr>
            <p:cNvPr id="2" name="椭圆 1"/>
            <p:cNvSpPr/>
            <p:nvPr/>
          </p:nvSpPr>
          <p:spPr>
            <a:xfrm>
              <a:off x="-2846530" y="-1770744"/>
              <a:ext cx="7688943" cy="7688943"/>
            </a:xfrm>
            <a:prstGeom prst="ellipse">
              <a:avLst/>
            </a:prstGeom>
            <a:gradFill>
              <a:gsLst>
                <a:gs pos="0">
                  <a:srgbClr val="703881"/>
                </a:gs>
                <a:gs pos="66000">
                  <a:srgbClr val="882959"/>
                </a:gs>
              </a:gsLst>
              <a:lin ang="5400000" scaled="1"/>
            </a:gradFill>
            <a:ln>
              <a:noFill/>
            </a:ln>
            <a:effectLst>
              <a:outerShdw blurRad="2794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5" name="文本框 14"/>
            <p:cNvSpPr txBox="1"/>
            <p:nvPr/>
          </p:nvSpPr>
          <p:spPr>
            <a:xfrm>
              <a:off x="-1214742" y="1161142"/>
              <a:ext cx="6768190" cy="37702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3900" b="0" i="0" u="none" strike="noStrike" kern="1200" cap="none" spc="0" normalizeH="0" baseline="0" noProof="0" dirty="0">
                  <a:ln>
                    <a:noFill/>
                  </a:ln>
                  <a:solidFill>
                    <a:prstClr val="white"/>
                  </a:solidFill>
                  <a:effectLst>
                    <a:outerShdw blurRad="63500" sx="101000" sy="101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rPr>
                <a:t>03</a:t>
              </a:r>
              <a:endParaRPr kumimoji="0" lang="zh-CN" altLang="en-US" sz="23900" b="0" i="0" u="none" strike="noStrike" kern="1200" cap="none" spc="0" normalizeH="0" baseline="0" noProof="0" dirty="0">
                <a:ln>
                  <a:noFill/>
                </a:ln>
                <a:solidFill>
                  <a:prstClr val="white"/>
                </a:solidFill>
                <a:effectLst>
                  <a:outerShdw blurRad="63500" sx="101000" sy="101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18" name="组合 17"/>
          <p:cNvGrpSpPr/>
          <p:nvPr/>
        </p:nvGrpSpPr>
        <p:grpSpPr>
          <a:xfrm>
            <a:off x="5140956" y="2474962"/>
            <a:ext cx="6477909" cy="1104149"/>
            <a:chOff x="5862081" y="2617371"/>
            <a:chExt cx="6477909" cy="1104149"/>
          </a:xfrm>
        </p:grpSpPr>
        <p:sp>
          <p:nvSpPr>
            <p:cNvPr id="16" name="文本框 15"/>
            <p:cNvSpPr txBox="1"/>
            <p:nvPr/>
          </p:nvSpPr>
          <p:spPr>
            <a:xfrm>
              <a:off x="5862082" y="2617371"/>
              <a:ext cx="6477908" cy="101566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概念功能设计</a:t>
              </a:r>
            </a:p>
          </p:txBody>
        </p:sp>
        <p:sp>
          <p:nvSpPr>
            <p:cNvPr id="17" name="文本框 16"/>
            <p:cNvSpPr txBox="1"/>
            <p:nvPr/>
          </p:nvSpPr>
          <p:spPr>
            <a:xfrm>
              <a:off x="5862081" y="3506076"/>
              <a:ext cx="6477909" cy="21544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rPr>
                <a:t>Click here to replace the title</a:t>
              </a:r>
              <a:endParaRPr kumimoji="0" lang="zh-CN" altLang="en-US" sz="8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p:txBody>
        </p:sp>
      </p:grpSp>
      <p:sp>
        <p:nvSpPr>
          <p:cNvPr id="19" name="圆: 空心 18"/>
          <p:cNvSpPr/>
          <p:nvPr/>
        </p:nvSpPr>
        <p:spPr>
          <a:xfrm>
            <a:off x="10808543" y="5670073"/>
            <a:ext cx="2766913" cy="2766913"/>
          </a:xfrm>
          <a:prstGeom prst="donut">
            <a:avLst/>
          </a:prstGeom>
          <a:gradFill>
            <a:gsLst>
              <a:gs pos="0">
                <a:srgbClr val="703881"/>
              </a:gs>
              <a:gs pos="66000">
                <a:srgbClr val="88295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6" name="灯片编号占位符 5">
            <a:extLst>
              <a:ext uri="{FF2B5EF4-FFF2-40B4-BE49-F238E27FC236}">
                <a16:creationId xmlns:a16="http://schemas.microsoft.com/office/drawing/2014/main" id="{864F096B-250A-40A4-A33A-061C47BC8B85}"/>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cSld>
  <p:clrMapOvr>
    <a:masterClrMapping/>
  </p:clrMapOvr>
  <p:transition spd="slow" advTm="242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1665"/>
          </a:xfrm>
          <a:prstGeom prst="rect">
            <a:avLst/>
          </a:prstGeom>
          <a:noFill/>
        </p:spPr>
        <p:txBody>
          <a:bodyPr wrap="square">
            <a:spAutoFit/>
          </a:bodyPr>
          <a:lstStyle/>
          <a:p>
            <a:pPr lvl="0">
              <a:defRPr/>
            </a:pPr>
            <a:r>
              <a:rPr lang="en-US" altLang="zh-CN" sz="2400" dirty="0">
                <a:solidFill>
                  <a:prstClr val="white"/>
                </a:solidFill>
                <a:latin typeface="HelveticaExt-Normal"/>
                <a:ea typeface="OPPOSans B"/>
              </a:rPr>
              <a:t>3.1 </a:t>
            </a:r>
            <a:r>
              <a:rPr lang="zh-CN" altLang="zh-CN" sz="2400" dirty="0">
                <a:solidFill>
                  <a:prstClr val="white"/>
                </a:solidFill>
                <a:latin typeface="HelveticaExt-Normal"/>
                <a:ea typeface="OPPOSans B"/>
              </a:rPr>
              <a:t>展品功能分解</a:t>
            </a:r>
            <a:endParaRPr lang="zh-CN" altLang="en-US" sz="2400" dirty="0">
              <a:solidFill>
                <a:prstClr val="white"/>
              </a:solidFill>
              <a:latin typeface="HelveticaExt-Normal"/>
              <a:ea typeface="OPPOSans B"/>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pic>
        <p:nvPicPr>
          <p:cNvPr id="4" name="图片 3">
            <a:extLst>
              <a:ext uri="{FF2B5EF4-FFF2-40B4-BE49-F238E27FC236}">
                <a16:creationId xmlns:a16="http://schemas.microsoft.com/office/drawing/2014/main" id="{BF3FF45C-FB62-0990-B1F3-C4B42CB736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1783" y="1636162"/>
            <a:ext cx="4196139" cy="5160719"/>
          </a:xfrm>
          <a:prstGeom prst="rect">
            <a:avLst/>
          </a:prstGeom>
        </p:spPr>
      </p:pic>
      <p:sp>
        <p:nvSpPr>
          <p:cNvPr id="7" name="文本框 6">
            <a:extLst>
              <a:ext uri="{FF2B5EF4-FFF2-40B4-BE49-F238E27FC236}">
                <a16:creationId xmlns:a16="http://schemas.microsoft.com/office/drawing/2014/main" id="{3C99CF63-85EF-3BEE-E80D-8E215EE98239}"/>
              </a:ext>
            </a:extLst>
          </p:cNvPr>
          <p:cNvSpPr txBox="1"/>
          <p:nvPr/>
        </p:nvSpPr>
        <p:spPr>
          <a:xfrm>
            <a:off x="-131694" y="1063993"/>
            <a:ext cx="10724194" cy="490840"/>
          </a:xfrm>
          <a:prstGeom prst="rect">
            <a:avLst/>
          </a:prstGeom>
          <a:noFill/>
        </p:spPr>
        <p:txBody>
          <a:bodyPr wrap="square">
            <a:spAutoFit/>
          </a:bodyPr>
          <a:lstStyle/>
          <a:p>
            <a:pPr indent="304800" algn="just">
              <a:lnSpc>
                <a:spcPct val="150000"/>
              </a:lnSpc>
            </a:pPr>
            <a:r>
              <a:rPr lang="zh-CN" altLang="zh-CN" sz="2000" kern="100" dirty="0">
                <a:effectLst/>
                <a:latin typeface="黑体" panose="02010609060101010101" pitchFamily="49" charset="-122"/>
                <a:ea typeface="黑体" panose="02010609060101010101" pitchFamily="49" charset="-122"/>
                <a:cs typeface="Times New Roman" panose="02020603050405020304" pitchFamily="18" charset="0"/>
              </a:rPr>
              <a:t>根据前期设计，我们计划将“</a:t>
            </a:r>
            <a:r>
              <a:rPr lang="en-US" altLang="zh-CN" sz="2000" kern="100" dirty="0">
                <a:effectLst/>
                <a:latin typeface="黑体" panose="02010609060101010101" pitchFamily="49" charset="-122"/>
                <a:ea typeface="黑体" panose="02010609060101010101" pitchFamily="49" charset="-122"/>
                <a:cs typeface="Times New Roman" panose="02020603050405020304" pitchFamily="18" charset="0"/>
              </a:rPr>
              <a:t>Stellaris Rover</a:t>
            </a:r>
            <a:r>
              <a:rPr lang="zh-CN" altLang="zh-CN" sz="2000" kern="100" dirty="0">
                <a:effectLst/>
                <a:latin typeface="黑体" panose="02010609060101010101" pitchFamily="49" charset="-122"/>
                <a:ea typeface="黑体" panose="02010609060101010101" pitchFamily="49" charset="-122"/>
                <a:cs typeface="Times New Roman" panose="02020603050405020304" pitchFamily="18" charset="0"/>
              </a:rPr>
              <a:t>”的总功能分解</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为</a:t>
            </a: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4</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个子系统：</a:t>
            </a:r>
          </a:p>
        </p:txBody>
      </p:sp>
      <p:sp>
        <p:nvSpPr>
          <p:cNvPr id="10" name="文本框 9">
            <a:extLst>
              <a:ext uri="{FF2B5EF4-FFF2-40B4-BE49-F238E27FC236}">
                <a16:creationId xmlns:a16="http://schemas.microsoft.com/office/drawing/2014/main" id="{07F8B738-1666-478D-B702-775A0531FCDE}"/>
              </a:ext>
            </a:extLst>
          </p:cNvPr>
          <p:cNvSpPr txBox="1"/>
          <p:nvPr/>
        </p:nvSpPr>
        <p:spPr>
          <a:xfrm>
            <a:off x="5667120" y="1916500"/>
            <a:ext cx="6524880" cy="4600042"/>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200" dirty="0"/>
              <a:t>运动机构：</a:t>
            </a:r>
            <a:r>
              <a:rPr lang="zh-CN" altLang="zh-CN" sz="2200" dirty="0"/>
              <a:t>卫星公转系统、太阳能板调节</a:t>
            </a:r>
            <a:r>
              <a:rPr lang="zh-CN" altLang="en-US" sz="2200" dirty="0"/>
              <a:t>等；</a:t>
            </a:r>
            <a:endParaRPr lang="en-US" altLang="zh-CN" sz="2200" dirty="0"/>
          </a:p>
          <a:p>
            <a:pPr marL="285750" indent="-285750">
              <a:lnSpc>
                <a:spcPct val="150000"/>
              </a:lnSpc>
              <a:buFont typeface="Wingdings" panose="05000000000000000000" pitchFamily="2" charset="2"/>
              <a:buChar char="l"/>
            </a:pPr>
            <a:r>
              <a:rPr lang="zh-CN" altLang="en-US" sz="2200" dirty="0"/>
              <a:t>传感系统：</a:t>
            </a:r>
            <a:r>
              <a:rPr lang="zh-CN" altLang="zh-CN" sz="2200" dirty="0"/>
              <a:t>感知卫星当前的位置以及感知太阳能帆板的状态</a:t>
            </a:r>
            <a:r>
              <a:rPr lang="zh-CN" altLang="en-US" sz="2200" dirty="0"/>
              <a:t>；</a:t>
            </a:r>
            <a:endParaRPr lang="en-US" altLang="zh-CN" sz="2200" dirty="0"/>
          </a:p>
          <a:p>
            <a:pPr marL="285750" indent="-285750">
              <a:lnSpc>
                <a:spcPct val="150000"/>
              </a:lnSpc>
              <a:buFont typeface="Wingdings" panose="05000000000000000000" pitchFamily="2" charset="2"/>
              <a:buChar char="l"/>
            </a:pPr>
            <a:r>
              <a:rPr lang="zh-CN" altLang="zh-CN" sz="2200" dirty="0"/>
              <a:t>控制系统</a:t>
            </a:r>
            <a:r>
              <a:rPr lang="zh-CN" altLang="en-US" sz="2200" dirty="0"/>
              <a:t>：</a:t>
            </a:r>
            <a:r>
              <a:rPr lang="zh-CN" altLang="zh-CN" sz="2200" dirty="0"/>
              <a:t>整机的中枢系统，主要负责运动机构的驱动控制、传感系统的信息收发、反馈信息的计算支持、交互系统的控制与处理等</a:t>
            </a:r>
            <a:r>
              <a:rPr lang="zh-CN" altLang="en-US" sz="2200" dirty="0"/>
              <a:t>；</a:t>
            </a:r>
            <a:endParaRPr lang="en-US" altLang="zh-CN" sz="2200" dirty="0"/>
          </a:p>
          <a:p>
            <a:pPr marL="285750" indent="-285750">
              <a:lnSpc>
                <a:spcPct val="150000"/>
              </a:lnSpc>
              <a:buFont typeface="Wingdings" panose="05000000000000000000" pitchFamily="2" charset="2"/>
              <a:buChar char="l"/>
            </a:pPr>
            <a:r>
              <a:rPr lang="zh-CN" altLang="zh-CN" sz="2200" dirty="0"/>
              <a:t>交互系统</a:t>
            </a:r>
            <a:r>
              <a:rPr lang="zh-CN" altLang="en-US" sz="2200" dirty="0"/>
              <a:t>：</a:t>
            </a:r>
            <a:r>
              <a:rPr lang="zh-CN" altLang="zh-CN" sz="2200" dirty="0"/>
              <a:t>实现用户层面的操作控制与信息反馈，其主要交互方式为预设动画展示与控制手柄</a:t>
            </a:r>
            <a:r>
              <a:rPr lang="zh-CN" altLang="en-US" sz="2200" dirty="0"/>
              <a:t>。</a:t>
            </a:r>
            <a:endParaRPr lang="en-US" altLang="zh-CN" sz="2200" dirty="0"/>
          </a:p>
          <a:p>
            <a:pPr marL="285750" indent="-285750">
              <a:lnSpc>
                <a:spcPct val="150000"/>
              </a:lnSpc>
              <a:buFont typeface="Wingdings" panose="05000000000000000000" pitchFamily="2" charset="2"/>
              <a:buChar char="l"/>
            </a:pPr>
            <a:endParaRPr lang="zh-CN" altLang="en-US" sz="2200" dirty="0"/>
          </a:p>
        </p:txBody>
      </p:sp>
      <p:sp>
        <p:nvSpPr>
          <p:cNvPr id="3" name="灯片编号占位符 2">
            <a:extLst>
              <a:ext uri="{FF2B5EF4-FFF2-40B4-BE49-F238E27FC236}">
                <a16:creationId xmlns:a16="http://schemas.microsoft.com/office/drawing/2014/main" id="{01BE8FC6-4621-4AD3-BC00-A4C49C3FBCE6}"/>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1665"/>
          </a:xfrm>
          <a:prstGeom prst="rect">
            <a:avLst/>
          </a:prstGeom>
          <a:noFill/>
        </p:spPr>
        <p:txBody>
          <a:bodyPr wrap="square">
            <a:spAutoFit/>
          </a:bodyPr>
          <a:lstStyle/>
          <a:p>
            <a:pPr lvl="0">
              <a:defRPr/>
            </a:pPr>
            <a:r>
              <a:rPr lang="en-US" altLang="zh-CN" sz="2400" dirty="0">
                <a:solidFill>
                  <a:prstClr val="white"/>
                </a:solidFill>
                <a:latin typeface="HelveticaExt-Normal"/>
                <a:ea typeface="OPPOSans B"/>
              </a:rPr>
              <a:t>3.2 </a:t>
            </a:r>
            <a:r>
              <a:rPr lang="zh-CN" altLang="zh-CN" sz="2400" dirty="0">
                <a:solidFill>
                  <a:prstClr val="white"/>
                </a:solidFill>
                <a:latin typeface="HelveticaExt-Normal"/>
                <a:ea typeface="OPPOSans B"/>
              </a:rPr>
              <a:t>展品</a:t>
            </a:r>
            <a:r>
              <a:rPr lang="zh-CN" altLang="en-US" sz="2400" dirty="0">
                <a:solidFill>
                  <a:prstClr val="white"/>
                </a:solidFill>
                <a:latin typeface="HelveticaExt-Normal"/>
                <a:ea typeface="OPPOSans B"/>
              </a:rPr>
              <a:t>子</a:t>
            </a:r>
            <a:r>
              <a:rPr lang="zh-CN" altLang="zh-CN" sz="2400" dirty="0">
                <a:solidFill>
                  <a:prstClr val="white"/>
                </a:solidFill>
                <a:latin typeface="HelveticaExt-Normal"/>
                <a:ea typeface="OPPOSans B"/>
              </a:rPr>
              <a:t>功能</a:t>
            </a:r>
            <a:r>
              <a:rPr lang="zh-CN" altLang="en-US" sz="2400" dirty="0">
                <a:solidFill>
                  <a:prstClr val="white"/>
                </a:solidFill>
                <a:latin typeface="HelveticaExt-Normal"/>
                <a:ea typeface="OPPOSans B"/>
              </a:rPr>
              <a:t>实现原理方案比较</a:t>
            </a: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sp>
        <p:nvSpPr>
          <p:cNvPr id="7" name="文本框 6">
            <a:extLst>
              <a:ext uri="{FF2B5EF4-FFF2-40B4-BE49-F238E27FC236}">
                <a16:creationId xmlns:a16="http://schemas.microsoft.com/office/drawing/2014/main" id="{3C99CF63-85EF-3BEE-E80D-8E215EE98239}"/>
              </a:ext>
            </a:extLst>
          </p:cNvPr>
          <p:cNvSpPr txBox="1"/>
          <p:nvPr/>
        </p:nvSpPr>
        <p:spPr>
          <a:xfrm>
            <a:off x="-131694" y="1063993"/>
            <a:ext cx="10724194" cy="490840"/>
          </a:xfrm>
          <a:prstGeom prst="rect">
            <a:avLst/>
          </a:prstGeom>
          <a:noFill/>
        </p:spPr>
        <p:txBody>
          <a:bodyPr wrap="square">
            <a:spAutoFit/>
          </a:bodyPr>
          <a:lstStyle/>
          <a:p>
            <a:pPr indent="304800" algn="just">
              <a:lnSpc>
                <a:spcPct val="150000"/>
              </a:lnSpc>
            </a:pP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卫星公转机构：</a:t>
            </a:r>
            <a:endParaRPr lang="zh-CN" altLang="zh-CN" sz="2000" kern="100" dirty="0">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24A10C4A-CA6E-5A34-8D6E-4E1CB340A779}"/>
              </a:ext>
            </a:extLst>
          </p:cNvPr>
          <p:cNvGraphicFramePr>
            <a:graphicFrameLocks noGrp="1"/>
          </p:cNvGraphicFramePr>
          <p:nvPr>
            <p:extLst>
              <p:ext uri="{D42A27DB-BD31-4B8C-83A1-F6EECF244321}">
                <p14:modId xmlns:p14="http://schemas.microsoft.com/office/powerpoint/2010/main" val="4207331186"/>
              </p:ext>
            </p:extLst>
          </p:nvPr>
        </p:nvGraphicFramePr>
        <p:xfrm>
          <a:off x="1199124" y="1878497"/>
          <a:ext cx="9693964" cy="4082688"/>
        </p:xfrm>
        <a:graphic>
          <a:graphicData uri="http://schemas.openxmlformats.org/drawingml/2006/table">
            <a:tbl>
              <a:tblPr firstRow="1" bandRow="1">
                <a:tableStyleId>{5C22544A-7EE6-4342-B048-85BDC9FD1C3A}</a:tableStyleId>
              </a:tblPr>
              <a:tblGrid>
                <a:gridCol w="2423491">
                  <a:extLst>
                    <a:ext uri="{9D8B030D-6E8A-4147-A177-3AD203B41FA5}">
                      <a16:colId xmlns:a16="http://schemas.microsoft.com/office/drawing/2014/main" val="2960751985"/>
                    </a:ext>
                  </a:extLst>
                </a:gridCol>
                <a:gridCol w="2423491">
                  <a:extLst>
                    <a:ext uri="{9D8B030D-6E8A-4147-A177-3AD203B41FA5}">
                      <a16:colId xmlns:a16="http://schemas.microsoft.com/office/drawing/2014/main" val="2724842575"/>
                    </a:ext>
                  </a:extLst>
                </a:gridCol>
                <a:gridCol w="2423491">
                  <a:extLst>
                    <a:ext uri="{9D8B030D-6E8A-4147-A177-3AD203B41FA5}">
                      <a16:colId xmlns:a16="http://schemas.microsoft.com/office/drawing/2014/main" val="1562208017"/>
                    </a:ext>
                  </a:extLst>
                </a:gridCol>
                <a:gridCol w="2423491">
                  <a:extLst>
                    <a:ext uri="{9D8B030D-6E8A-4147-A177-3AD203B41FA5}">
                      <a16:colId xmlns:a16="http://schemas.microsoft.com/office/drawing/2014/main" val="1715407234"/>
                    </a:ext>
                  </a:extLst>
                </a:gridCol>
              </a:tblGrid>
              <a:tr h="751296">
                <a:tc>
                  <a:txBody>
                    <a:bodyPr/>
                    <a:lstStyle/>
                    <a:p>
                      <a:pPr algn="ctr"/>
                      <a:r>
                        <a:rPr lang="zh-CN" altLang="en-US" sz="2400" dirty="0">
                          <a:solidFill>
                            <a:schemeClr val="bg1"/>
                          </a:solidFill>
                        </a:rPr>
                        <a:t>方案序号</a:t>
                      </a:r>
                    </a:p>
                  </a:txBody>
                  <a:tcPr anchor="ctr"/>
                </a:tc>
                <a:tc>
                  <a:txBody>
                    <a:bodyPr/>
                    <a:lstStyle/>
                    <a:p>
                      <a:pPr algn="ctr"/>
                      <a:r>
                        <a:rPr lang="zh-CN" altLang="en-US" sz="2400" dirty="0">
                          <a:solidFill>
                            <a:schemeClr val="bg1"/>
                          </a:solidFill>
                        </a:rPr>
                        <a:t>方案名称</a:t>
                      </a:r>
                    </a:p>
                  </a:txBody>
                  <a:tcPr anchor="ctr"/>
                </a:tc>
                <a:tc>
                  <a:txBody>
                    <a:bodyPr/>
                    <a:lstStyle/>
                    <a:p>
                      <a:pPr algn="ctr"/>
                      <a:r>
                        <a:rPr lang="zh-CN" altLang="en-US" sz="2400" dirty="0">
                          <a:solidFill>
                            <a:schemeClr val="bg1"/>
                          </a:solidFill>
                        </a:rPr>
                        <a:t>优点</a:t>
                      </a:r>
                    </a:p>
                  </a:txBody>
                  <a:tcPr anchor="ctr"/>
                </a:tc>
                <a:tc>
                  <a:txBody>
                    <a:bodyPr/>
                    <a:lstStyle/>
                    <a:p>
                      <a:pPr algn="ctr"/>
                      <a:r>
                        <a:rPr lang="zh-CN" altLang="en-US" sz="2400" dirty="0">
                          <a:solidFill>
                            <a:schemeClr val="bg1"/>
                          </a:solidFill>
                        </a:rPr>
                        <a:t>缺点</a:t>
                      </a:r>
                    </a:p>
                  </a:txBody>
                  <a:tcPr anchor="ctr"/>
                </a:tc>
                <a:extLst>
                  <a:ext uri="{0D108BD9-81ED-4DB2-BD59-A6C34878D82A}">
                    <a16:rowId xmlns:a16="http://schemas.microsoft.com/office/drawing/2014/main" val="4275149588"/>
                  </a:ext>
                </a:extLst>
              </a:tr>
              <a:tr h="751296">
                <a:tc>
                  <a:txBody>
                    <a:bodyPr/>
                    <a:lstStyle/>
                    <a:p>
                      <a:pPr algn="ctr"/>
                      <a:r>
                        <a:rPr lang="en-US" altLang="zh-CN" sz="2000" dirty="0">
                          <a:solidFill>
                            <a:srgbClr val="FF0000"/>
                          </a:solidFill>
                        </a:rPr>
                        <a:t>1</a:t>
                      </a:r>
                      <a:endParaRPr lang="zh-CN" altLang="en-US" sz="2000" dirty="0">
                        <a:solidFill>
                          <a:srgbClr val="FF0000"/>
                        </a:solidFill>
                      </a:endParaRPr>
                    </a:p>
                  </a:txBody>
                  <a:tcPr anchor="ctr"/>
                </a:tc>
                <a:tc>
                  <a:txBody>
                    <a:bodyPr/>
                    <a:lstStyle/>
                    <a:p>
                      <a:pPr algn="ctr"/>
                      <a:r>
                        <a:rPr lang="zh-CN" altLang="zh-CN" sz="1800" kern="1200" dirty="0">
                          <a:solidFill>
                            <a:srgbClr val="FF0000"/>
                          </a:solidFill>
                          <a:effectLst/>
                          <a:latin typeface="+mn-lt"/>
                          <a:ea typeface="+mn-ea"/>
                          <a:cs typeface="+mn-cs"/>
                        </a:rPr>
                        <a:t>电机控制</a:t>
                      </a:r>
                      <a:endParaRPr lang="zh-CN" altLang="en-US" sz="2000" dirty="0">
                        <a:solidFill>
                          <a:srgbClr val="FF0000"/>
                        </a:solidFill>
                      </a:endParaRPr>
                    </a:p>
                  </a:txBody>
                  <a:tcPr anchor="ctr"/>
                </a:tc>
                <a:tc>
                  <a:txBody>
                    <a:bodyPr/>
                    <a:lstStyle/>
                    <a:p>
                      <a:pPr algn="ctr"/>
                      <a:r>
                        <a:rPr lang="zh-CN" altLang="zh-CN" sz="1800" kern="1200" dirty="0">
                          <a:solidFill>
                            <a:srgbClr val="FF0000"/>
                          </a:solidFill>
                          <a:effectLst/>
                          <a:latin typeface="+mn-lt"/>
                          <a:ea typeface="+mn-ea"/>
                          <a:cs typeface="+mn-cs"/>
                        </a:rPr>
                        <a:t>能够提供精确的角度控制</a:t>
                      </a:r>
                      <a:endParaRPr lang="zh-CN" altLang="en-US" sz="2000" dirty="0">
                        <a:solidFill>
                          <a:srgbClr val="FF0000"/>
                        </a:solidFill>
                      </a:endParaRPr>
                    </a:p>
                  </a:txBody>
                  <a:tcPr anchor="ctr"/>
                </a:tc>
                <a:tc>
                  <a:txBody>
                    <a:bodyPr/>
                    <a:lstStyle/>
                    <a:p>
                      <a:pPr algn="ctr"/>
                      <a:r>
                        <a:rPr lang="zh-CN" altLang="zh-CN" sz="1800" kern="1200" dirty="0">
                          <a:solidFill>
                            <a:srgbClr val="FF0000"/>
                          </a:solidFill>
                          <a:effectLst/>
                          <a:latin typeface="+mn-lt"/>
                          <a:ea typeface="+mn-ea"/>
                          <a:cs typeface="+mn-cs"/>
                        </a:rPr>
                        <a:t>承载能力有限，且机械噪音较大</a:t>
                      </a:r>
                      <a:endParaRPr lang="zh-CN" altLang="en-US" sz="2000" dirty="0">
                        <a:solidFill>
                          <a:srgbClr val="FF0000"/>
                        </a:solidFill>
                      </a:endParaRPr>
                    </a:p>
                  </a:txBody>
                  <a:tcPr anchor="ctr"/>
                </a:tc>
                <a:extLst>
                  <a:ext uri="{0D108BD9-81ED-4DB2-BD59-A6C34878D82A}">
                    <a16:rowId xmlns:a16="http://schemas.microsoft.com/office/drawing/2014/main" val="115690975"/>
                  </a:ext>
                </a:extLst>
              </a:tr>
              <a:tr h="751296">
                <a:tc>
                  <a:txBody>
                    <a:bodyPr/>
                    <a:lstStyle/>
                    <a:p>
                      <a:pPr algn="ctr"/>
                      <a:r>
                        <a:rPr lang="en-US" altLang="zh-CN" sz="2000" dirty="0"/>
                        <a:t>2</a:t>
                      </a:r>
                      <a:endParaRPr lang="zh-CN" altLang="en-US" sz="2000" dirty="0"/>
                    </a:p>
                  </a:txBody>
                  <a:tcPr anchor="ctr"/>
                </a:tc>
                <a:tc>
                  <a:txBody>
                    <a:bodyPr/>
                    <a:lstStyle/>
                    <a:p>
                      <a:pPr algn="ctr"/>
                      <a:r>
                        <a:rPr lang="zh-CN" altLang="zh-CN" sz="1800" kern="1200" dirty="0">
                          <a:solidFill>
                            <a:schemeClr val="dk1"/>
                          </a:solidFill>
                          <a:effectLst/>
                          <a:latin typeface="+mn-lt"/>
                          <a:ea typeface="+mn-ea"/>
                          <a:cs typeface="+mn-cs"/>
                        </a:rPr>
                        <a:t>电动平台控制（如球形或万向节平台）</a:t>
                      </a:r>
                      <a:endParaRPr lang="zh-CN" altLang="en-US" sz="2000" dirty="0"/>
                    </a:p>
                  </a:txBody>
                  <a:tcPr anchor="ctr"/>
                </a:tc>
                <a:tc>
                  <a:txBody>
                    <a:bodyPr/>
                    <a:lstStyle/>
                    <a:p>
                      <a:pPr algn="ctr"/>
                      <a:r>
                        <a:rPr lang="zh-CN" altLang="zh-CN" sz="1800" kern="1200">
                          <a:solidFill>
                            <a:schemeClr val="dk1"/>
                          </a:solidFill>
                          <a:effectLst/>
                          <a:latin typeface="+mn-lt"/>
                          <a:ea typeface="+mn-ea"/>
                          <a:cs typeface="+mn-cs"/>
                        </a:rPr>
                        <a:t>能够控制多方向运动，便于直观展示</a:t>
                      </a:r>
                      <a:endParaRPr lang="zh-CN" altLang="en-US" sz="2000"/>
                    </a:p>
                  </a:txBody>
                  <a:tcPr anchor="ctr"/>
                </a:tc>
                <a:tc>
                  <a:txBody>
                    <a:bodyPr/>
                    <a:lstStyle/>
                    <a:p>
                      <a:pPr algn="ctr"/>
                      <a:r>
                        <a:rPr lang="zh-CN" altLang="zh-CN" sz="1800" kern="1200" dirty="0">
                          <a:solidFill>
                            <a:schemeClr val="dk1"/>
                          </a:solidFill>
                          <a:effectLst/>
                          <a:latin typeface="+mn-lt"/>
                          <a:ea typeface="+mn-ea"/>
                          <a:cs typeface="+mn-cs"/>
                        </a:rPr>
                        <a:t>成本较高，结构较复杂，且维护较为复杂</a:t>
                      </a:r>
                      <a:endParaRPr lang="zh-CN" altLang="en-US" sz="2000" dirty="0"/>
                    </a:p>
                  </a:txBody>
                  <a:tcPr anchor="ctr"/>
                </a:tc>
                <a:extLst>
                  <a:ext uri="{0D108BD9-81ED-4DB2-BD59-A6C34878D82A}">
                    <a16:rowId xmlns:a16="http://schemas.microsoft.com/office/drawing/2014/main" val="10973212"/>
                  </a:ext>
                </a:extLst>
              </a:tr>
              <a:tr h="751296">
                <a:tc>
                  <a:txBody>
                    <a:bodyPr/>
                    <a:lstStyle/>
                    <a:p>
                      <a:pPr algn="ctr"/>
                      <a:r>
                        <a:rPr lang="en-US" altLang="zh-CN" sz="2000" dirty="0"/>
                        <a:t>3</a:t>
                      </a:r>
                      <a:endParaRPr lang="zh-CN" altLang="en-US" sz="2000" dirty="0"/>
                    </a:p>
                  </a:txBody>
                  <a:tcPr anchor="ctr"/>
                </a:tc>
                <a:tc>
                  <a:txBody>
                    <a:bodyPr/>
                    <a:lstStyle/>
                    <a:p>
                      <a:pPr algn="ctr"/>
                      <a:r>
                        <a:rPr lang="zh-CN" altLang="zh-CN" sz="1800" kern="1200" dirty="0">
                          <a:solidFill>
                            <a:schemeClr val="dk1"/>
                          </a:solidFill>
                          <a:effectLst/>
                          <a:latin typeface="+mn-lt"/>
                          <a:ea typeface="+mn-ea"/>
                          <a:cs typeface="+mn-cs"/>
                        </a:rPr>
                        <a:t>机械臂控制</a:t>
                      </a:r>
                      <a:endParaRPr lang="zh-CN" altLang="en-US" sz="2000" dirty="0"/>
                    </a:p>
                  </a:txBody>
                  <a:tcPr anchor="ctr"/>
                </a:tc>
                <a:tc>
                  <a:txBody>
                    <a:bodyPr/>
                    <a:lstStyle/>
                    <a:p>
                      <a:pPr algn="ctr"/>
                      <a:r>
                        <a:rPr lang="zh-CN" altLang="zh-CN" sz="1800" kern="1200" dirty="0">
                          <a:solidFill>
                            <a:schemeClr val="dk1"/>
                          </a:solidFill>
                          <a:effectLst/>
                          <a:latin typeface="+mn-lt"/>
                          <a:ea typeface="+mn-ea"/>
                          <a:cs typeface="+mn-cs"/>
                        </a:rPr>
                        <a:t>能够实现较为复杂和精确的运动，且有多种类型和规格可选</a:t>
                      </a:r>
                      <a:endParaRPr lang="zh-CN" altLang="en-US" sz="2000" dirty="0"/>
                    </a:p>
                  </a:txBody>
                  <a:tcPr anchor="ctr"/>
                </a:tc>
                <a:tc>
                  <a:txBody>
                    <a:bodyPr/>
                    <a:lstStyle/>
                    <a:p>
                      <a:pPr algn="ctr"/>
                      <a:r>
                        <a:rPr lang="zh-CN" altLang="zh-CN" sz="1800" kern="1200" dirty="0">
                          <a:solidFill>
                            <a:schemeClr val="dk1"/>
                          </a:solidFill>
                          <a:effectLst/>
                          <a:latin typeface="+mn-lt"/>
                          <a:ea typeface="+mn-ea"/>
                          <a:cs typeface="+mn-cs"/>
                        </a:rPr>
                        <a:t>需要较大操作空间，同时成本、技术要求较高</a:t>
                      </a:r>
                      <a:endParaRPr lang="zh-CN" altLang="en-US" sz="2000" dirty="0"/>
                    </a:p>
                  </a:txBody>
                  <a:tcPr anchor="ctr"/>
                </a:tc>
                <a:extLst>
                  <a:ext uri="{0D108BD9-81ED-4DB2-BD59-A6C34878D82A}">
                    <a16:rowId xmlns:a16="http://schemas.microsoft.com/office/drawing/2014/main" val="3608560885"/>
                  </a:ext>
                </a:extLst>
              </a:tr>
              <a:tr h="751296">
                <a:tc>
                  <a:txBody>
                    <a:bodyPr/>
                    <a:lstStyle/>
                    <a:p>
                      <a:pPr algn="ctr"/>
                      <a:r>
                        <a:rPr lang="en-US" altLang="zh-CN" sz="2000" dirty="0"/>
                        <a:t>4</a:t>
                      </a:r>
                      <a:endParaRPr lang="zh-CN" altLang="en-US" sz="2000" dirty="0"/>
                    </a:p>
                  </a:txBody>
                  <a:tcPr anchor="ctr"/>
                </a:tc>
                <a:tc>
                  <a:txBody>
                    <a:bodyPr/>
                    <a:lstStyle/>
                    <a:p>
                      <a:pPr algn="ctr"/>
                      <a:r>
                        <a:rPr lang="zh-CN" altLang="zh-CN" sz="1800" kern="1200" dirty="0">
                          <a:solidFill>
                            <a:schemeClr val="dk1"/>
                          </a:solidFill>
                          <a:effectLst/>
                          <a:latin typeface="+mn-lt"/>
                          <a:ea typeface="+mn-ea"/>
                          <a:cs typeface="+mn-cs"/>
                        </a:rPr>
                        <a:t>液压或气压控制</a:t>
                      </a:r>
                      <a:endParaRPr lang="zh-CN" altLang="en-US" sz="2000" dirty="0"/>
                    </a:p>
                  </a:txBody>
                  <a:tcPr anchor="ctr"/>
                </a:tc>
                <a:tc>
                  <a:txBody>
                    <a:bodyPr/>
                    <a:lstStyle/>
                    <a:p>
                      <a:pPr algn="ctr"/>
                      <a:r>
                        <a:rPr lang="zh-CN" altLang="zh-CN" sz="1800" kern="1200" dirty="0">
                          <a:solidFill>
                            <a:schemeClr val="dk1"/>
                          </a:solidFill>
                          <a:effectLst/>
                          <a:latin typeface="+mn-lt"/>
                          <a:ea typeface="+mn-ea"/>
                          <a:cs typeface="+mn-cs"/>
                        </a:rPr>
                        <a:t>能够驱动大型或重型模型，且能够快速响应控制信号</a:t>
                      </a:r>
                      <a:endParaRPr lang="zh-CN" altLang="en-US" sz="2000" dirty="0"/>
                    </a:p>
                  </a:txBody>
                  <a:tcPr anchor="ctr"/>
                </a:tc>
                <a:tc>
                  <a:txBody>
                    <a:bodyPr/>
                    <a:lstStyle/>
                    <a:p>
                      <a:pPr algn="ctr"/>
                      <a:r>
                        <a:rPr lang="zh-CN" altLang="zh-CN" sz="1800" kern="1200" dirty="0">
                          <a:solidFill>
                            <a:schemeClr val="dk1"/>
                          </a:solidFill>
                          <a:effectLst/>
                          <a:latin typeface="+mn-lt"/>
                          <a:ea typeface="+mn-ea"/>
                          <a:cs typeface="+mn-cs"/>
                        </a:rPr>
                        <a:t>系统复杂，维护性较差，且能耗较大，成本较高</a:t>
                      </a:r>
                      <a:endParaRPr lang="zh-CN" altLang="en-US" sz="2000" dirty="0"/>
                    </a:p>
                  </a:txBody>
                  <a:tcPr anchor="ctr"/>
                </a:tc>
                <a:extLst>
                  <a:ext uri="{0D108BD9-81ED-4DB2-BD59-A6C34878D82A}">
                    <a16:rowId xmlns:a16="http://schemas.microsoft.com/office/drawing/2014/main" val="2634354893"/>
                  </a:ext>
                </a:extLst>
              </a:tr>
            </a:tbl>
          </a:graphicData>
        </a:graphic>
      </p:graphicFrame>
      <p:sp>
        <p:nvSpPr>
          <p:cNvPr id="4" name="灯片编号占位符 3">
            <a:extLst>
              <a:ext uri="{FF2B5EF4-FFF2-40B4-BE49-F238E27FC236}">
                <a16:creationId xmlns:a16="http://schemas.microsoft.com/office/drawing/2014/main" id="{1A61F850-75DC-48DD-821C-EBCAFEA23313}"/>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extLst>
      <p:ext uri="{BB962C8B-B14F-4D97-AF65-F5344CB8AC3E}">
        <p14:creationId xmlns:p14="http://schemas.microsoft.com/office/powerpoint/2010/main" val="35126089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1665"/>
          </a:xfrm>
          <a:prstGeom prst="rect">
            <a:avLst/>
          </a:prstGeom>
          <a:noFill/>
        </p:spPr>
        <p:txBody>
          <a:bodyPr wrap="square">
            <a:spAutoFit/>
          </a:bodyPr>
          <a:lstStyle/>
          <a:p>
            <a:pPr lvl="0">
              <a:defRPr/>
            </a:pPr>
            <a:r>
              <a:rPr lang="en-US" altLang="zh-CN" sz="2400" dirty="0">
                <a:solidFill>
                  <a:prstClr val="white"/>
                </a:solidFill>
                <a:latin typeface="HelveticaExt-Normal"/>
                <a:ea typeface="OPPOSans B"/>
              </a:rPr>
              <a:t>3.2 </a:t>
            </a:r>
            <a:r>
              <a:rPr lang="zh-CN" altLang="zh-CN" sz="2400" dirty="0">
                <a:solidFill>
                  <a:prstClr val="white"/>
                </a:solidFill>
                <a:latin typeface="HelveticaExt-Normal"/>
                <a:ea typeface="OPPOSans B"/>
              </a:rPr>
              <a:t>展品</a:t>
            </a:r>
            <a:r>
              <a:rPr lang="zh-CN" altLang="en-US" sz="2400" dirty="0">
                <a:solidFill>
                  <a:prstClr val="white"/>
                </a:solidFill>
                <a:latin typeface="HelveticaExt-Normal"/>
                <a:ea typeface="OPPOSans B"/>
              </a:rPr>
              <a:t>子</a:t>
            </a:r>
            <a:r>
              <a:rPr lang="zh-CN" altLang="zh-CN" sz="2400" dirty="0">
                <a:solidFill>
                  <a:prstClr val="white"/>
                </a:solidFill>
                <a:latin typeface="HelveticaExt-Normal"/>
                <a:ea typeface="OPPOSans B"/>
              </a:rPr>
              <a:t>功能</a:t>
            </a:r>
            <a:r>
              <a:rPr lang="zh-CN" altLang="en-US" sz="2400" dirty="0">
                <a:solidFill>
                  <a:prstClr val="white"/>
                </a:solidFill>
                <a:latin typeface="HelveticaExt-Normal"/>
                <a:ea typeface="OPPOSans B"/>
              </a:rPr>
              <a:t>实现原理方案比较</a:t>
            </a: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sp>
        <p:nvSpPr>
          <p:cNvPr id="7" name="文本框 6">
            <a:extLst>
              <a:ext uri="{FF2B5EF4-FFF2-40B4-BE49-F238E27FC236}">
                <a16:creationId xmlns:a16="http://schemas.microsoft.com/office/drawing/2014/main" id="{3C99CF63-85EF-3BEE-E80D-8E215EE98239}"/>
              </a:ext>
            </a:extLst>
          </p:cNvPr>
          <p:cNvSpPr txBox="1"/>
          <p:nvPr/>
        </p:nvSpPr>
        <p:spPr>
          <a:xfrm>
            <a:off x="-131694" y="1063993"/>
            <a:ext cx="10724194" cy="490840"/>
          </a:xfrm>
          <a:prstGeom prst="rect">
            <a:avLst/>
          </a:prstGeom>
          <a:noFill/>
        </p:spPr>
        <p:txBody>
          <a:bodyPr wrap="square">
            <a:spAutoFit/>
          </a:bodyPr>
          <a:lstStyle/>
          <a:p>
            <a:pPr indent="304800" algn="just">
              <a:lnSpc>
                <a:spcPct val="150000"/>
              </a:lnSpc>
            </a:pP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太阳能帆板位姿调节机构</a:t>
            </a: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a:t>
            </a:r>
            <a:endParaRPr lang="zh-CN" altLang="zh-CN" sz="2000" kern="100" dirty="0">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24A10C4A-CA6E-5A34-8D6E-4E1CB340A779}"/>
              </a:ext>
            </a:extLst>
          </p:cNvPr>
          <p:cNvGraphicFramePr>
            <a:graphicFrameLocks noGrp="1"/>
          </p:cNvGraphicFramePr>
          <p:nvPr>
            <p:extLst>
              <p:ext uri="{D42A27DB-BD31-4B8C-83A1-F6EECF244321}">
                <p14:modId xmlns:p14="http://schemas.microsoft.com/office/powerpoint/2010/main" val="3525268920"/>
              </p:ext>
            </p:extLst>
          </p:nvPr>
        </p:nvGraphicFramePr>
        <p:xfrm>
          <a:off x="1199124" y="1840502"/>
          <a:ext cx="9693964" cy="3494496"/>
        </p:xfrm>
        <a:graphic>
          <a:graphicData uri="http://schemas.openxmlformats.org/drawingml/2006/table">
            <a:tbl>
              <a:tblPr firstRow="1" bandRow="1">
                <a:tableStyleId>{5C22544A-7EE6-4342-B048-85BDC9FD1C3A}</a:tableStyleId>
              </a:tblPr>
              <a:tblGrid>
                <a:gridCol w="2423491">
                  <a:extLst>
                    <a:ext uri="{9D8B030D-6E8A-4147-A177-3AD203B41FA5}">
                      <a16:colId xmlns:a16="http://schemas.microsoft.com/office/drawing/2014/main" val="2960751985"/>
                    </a:ext>
                  </a:extLst>
                </a:gridCol>
                <a:gridCol w="2010808">
                  <a:extLst>
                    <a:ext uri="{9D8B030D-6E8A-4147-A177-3AD203B41FA5}">
                      <a16:colId xmlns:a16="http://schemas.microsoft.com/office/drawing/2014/main" val="2724842575"/>
                    </a:ext>
                  </a:extLst>
                </a:gridCol>
                <a:gridCol w="2836174">
                  <a:extLst>
                    <a:ext uri="{9D8B030D-6E8A-4147-A177-3AD203B41FA5}">
                      <a16:colId xmlns:a16="http://schemas.microsoft.com/office/drawing/2014/main" val="1562208017"/>
                    </a:ext>
                  </a:extLst>
                </a:gridCol>
                <a:gridCol w="2423491">
                  <a:extLst>
                    <a:ext uri="{9D8B030D-6E8A-4147-A177-3AD203B41FA5}">
                      <a16:colId xmlns:a16="http://schemas.microsoft.com/office/drawing/2014/main" val="1715407234"/>
                    </a:ext>
                  </a:extLst>
                </a:gridCol>
              </a:tblGrid>
              <a:tr h="751296">
                <a:tc>
                  <a:txBody>
                    <a:bodyPr/>
                    <a:lstStyle/>
                    <a:p>
                      <a:pPr algn="ctr"/>
                      <a:r>
                        <a:rPr lang="zh-CN" altLang="en-US" sz="2400" dirty="0">
                          <a:solidFill>
                            <a:schemeClr val="bg1"/>
                          </a:solidFill>
                        </a:rPr>
                        <a:t>方案序号</a:t>
                      </a:r>
                    </a:p>
                  </a:txBody>
                  <a:tcPr anchor="ctr"/>
                </a:tc>
                <a:tc>
                  <a:txBody>
                    <a:bodyPr/>
                    <a:lstStyle/>
                    <a:p>
                      <a:pPr algn="ctr"/>
                      <a:r>
                        <a:rPr lang="zh-CN" altLang="en-US" sz="2400" dirty="0">
                          <a:solidFill>
                            <a:schemeClr val="bg1"/>
                          </a:solidFill>
                        </a:rPr>
                        <a:t>方案名称</a:t>
                      </a:r>
                    </a:p>
                  </a:txBody>
                  <a:tcPr anchor="ctr"/>
                </a:tc>
                <a:tc>
                  <a:txBody>
                    <a:bodyPr/>
                    <a:lstStyle/>
                    <a:p>
                      <a:pPr algn="ctr"/>
                      <a:r>
                        <a:rPr lang="zh-CN" altLang="en-US" sz="2400" dirty="0">
                          <a:solidFill>
                            <a:schemeClr val="bg1"/>
                          </a:solidFill>
                        </a:rPr>
                        <a:t>优点</a:t>
                      </a:r>
                    </a:p>
                  </a:txBody>
                  <a:tcPr anchor="ctr"/>
                </a:tc>
                <a:tc>
                  <a:txBody>
                    <a:bodyPr/>
                    <a:lstStyle/>
                    <a:p>
                      <a:pPr algn="ctr"/>
                      <a:r>
                        <a:rPr lang="zh-CN" altLang="en-US" sz="2400" dirty="0">
                          <a:solidFill>
                            <a:schemeClr val="bg1"/>
                          </a:solidFill>
                        </a:rPr>
                        <a:t>缺点</a:t>
                      </a:r>
                    </a:p>
                  </a:txBody>
                  <a:tcPr anchor="ctr"/>
                </a:tc>
                <a:extLst>
                  <a:ext uri="{0D108BD9-81ED-4DB2-BD59-A6C34878D82A}">
                    <a16:rowId xmlns:a16="http://schemas.microsoft.com/office/drawing/2014/main" val="4275149588"/>
                  </a:ext>
                </a:extLst>
              </a:tr>
              <a:tr h="751296">
                <a:tc>
                  <a:txBody>
                    <a:bodyPr/>
                    <a:lstStyle/>
                    <a:p>
                      <a:pPr algn="ctr"/>
                      <a:r>
                        <a:rPr lang="en-US" altLang="zh-CN" sz="2000" dirty="0">
                          <a:solidFill>
                            <a:srgbClr val="FF0000"/>
                          </a:solidFill>
                        </a:rPr>
                        <a:t>1</a:t>
                      </a:r>
                      <a:endParaRPr lang="zh-CN" altLang="en-US" sz="2000" dirty="0">
                        <a:solidFill>
                          <a:srgbClr val="FF0000"/>
                        </a:solidFill>
                      </a:endParaRPr>
                    </a:p>
                  </a:txBody>
                  <a:tcPr anchor="ctr"/>
                </a:tc>
                <a:tc>
                  <a:txBody>
                    <a:bodyPr/>
                    <a:lstStyle/>
                    <a:p>
                      <a:pPr algn="ctr"/>
                      <a:r>
                        <a:rPr lang="zh-CN" altLang="zh-CN" sz="1800" kern="1200" dirty="0">
                          <a:solidFill>
                            <a:srgbClr val="FF0000"/>
                          </a:solidFill>
                          <a:effectLst/>
                          <a:latin typeface="+mn-lt"/>
                          <a:ea typeface="+mn-ea"/>
                          <a:cs typeface="+mn-cs"/>
                        </a:rPr>
                        <a:t>舵机控制</a:t>
                      </a:r>
                      <a:endParaRPr lang="zh-CN" altLang="en-US" sz="2000" dirty="0">
                        <a:solidFill>
                          <a:srgbClr val="FF0000"/>
                        </a:solidFill>
                      </a:endParaRPr>
                    </a:p>
                  </a:txBody>
                  <a:tcPr anchor="ctr"/>
                </a:tc>
                <a:tc>
                  <a:txBody>
                    <a:bodyPr/>
                    <a:lstStyle/>
                    <a:p>
                      <a:pPr algn="ctr"/>
                      <a:r>
                        <a:rPr lang="zh-CN" altLang="zh-CN" sz="1800" kern="1200" dirty="0">
                          <a:solidFill>
                            <a:srgbClr val="FF0000"/>
                          </a:solidFill>
                          <a:effectLst/>
                          <a:latin typeface="+mn-lt"/>
                          <a:ea typeface="+mn-ea"/>
                          <a:cs typeface="+mn-cs"/>
                        </a:rPr>
                        <a:t>精确调节，同时易于集成和编程</a:t>
                      </a:r>
                      <a:endParaRPr lang="zh-CN" altLang="en-US" sz="2000" dirty="0">
                        <a:solidFill>
                          <a:srgbClr val="FF0000"/>
                        </a:solidFill>
                      </a:endParaRPr>
                    </a:p>
                  </a:txBody>
                  <a:tcPr anchor="ctr"/>
                </a:tc>
                <a:tc>
                  <a:txBody>
                    <a:bodyPr/>
                    <a:lstStyle/>
                    <a:p>
                      <a:pPr algn="ctr"/>
                      <a:r>
                        <a:rPr lang="zh-CN" altLang="zh-CN" sz="1800" kern="1200" dirty="0">
                          <a:solidFill>
                            <a:srgbClr val="FF0000"/>
                          </a:solidFill>
                          <a:effectLst/>
                          <a:latin typeface="+mn-lt"/>
                          <a:ea typeface="+mn-ea"/>
                          <a:cs typeface="+mn-cs"/>
                        </a:rPr>
                        <a:t>承载能力</a:t>
                      </a:r>
                      <a:r>
                        <a:rPr lang="zh-CN" altLang="en-US" sz="1800" kern="1200" dirty="0">
                          <a:solidFill>
                            <a:srgbClr val="FF0000"/>
                          </a:solidFill>
                          <a:effectLst/>
                          <a:latin typeface="+mn-lt"/>
                          <a:ea typeface="+mn-ea"/>
                          <a:cs typeface="+mn-cs"/>
                        </a:rPr>
                        <a:t>有限</a:t>
                      </a:r>
                      <a:r>
                        <a:rPr lang="zh-CN" altLang="zh-CN" sz="1800" kern="1200" dirty="0">
                          <a:solidFill>
                            <a:srgbClr val="FF0000"/>
                          </a:solidFill>
                          <a:effectLst/>
                          <a:latin typeface="+mn-lt"/>
                          <a:ea typeface="+mn-ea"/>
                          <a:cs typeface="+mn-cs"/>
                        </a:rPr>
                        <a:t>，同时会产生</a:t>
                      </a:r>
                      <a:r>
                        <a:rPr lang="zh-CN" altLang="en-US" sz="1800" kern="1200" dirty="0">
                          <a:solidFill>
                            <a:srgbClr val="FF0000"/>
                          </a:solidFill>
                          <a:effectLst/>
                          <a:latin typeface="+mn-lt"/>
                          <a:ea typeface="+mn-ea"/>
                          <a:cs typeface="+mn-cs"/>
                        </a:rPr>
                        <a:t>一定的</a:t>
                      </a:r>
                      <a:r>
                        <a:rPr lang="zh-CN" altLang="zh-CN" sz="1800" kern="1200" dirty="0">
                          <a:solidFill>
                            <a:srgbClr val="FF0000"/>
                          </a:solidFill>
                          <a:effectLst/>
                          <a:latin typeface="+mn-lt"/>
                          <a:ea typeface="+mn-ea"/>
                          <a:cs typeface="+mn-cs"/>
                        </a:rPr>
                        <a:t>噪音和磨损</a:t>
                      </a:r>
                      <a:endParaRPr lang="zh-CN" altLang="en-US" sz="2000" dirty="0">
                        <a:solidFill>
                          <a:srgbClr val="FF0000"/>
                        </a:solidFill>
                      </a:endParaRPr>
                    </a:p>
                  </a:txBody>
                  <a:tcPr anchor="ctr"/>
                </a:tc>
                <a:extLst>
                  <a:ext uri="{0D108BD9-81ED-4DB2-BD59-A6C34878D82A}">
                    <a16:rowId xmlns:a16="http://schemas.microsoft.com/office/drawing/2014/main" val="115690975"/>
                  </a:ext>
                </a:extLst>
              </a:tr>
              <a:tr h="751296">
                <a:tc>
                  <a:txBody>
                    <a:bodyPr/>
                    <a:lstStyle/>
                    <a:p>
                      <a:pPr algn="ctr"/>
                      <a:r>
                        <a:rPr lang="en-US" altLang="zh-CN" sz="2000" dirty="0"/>
                        <a:t>2</a:t>
                      </a:r>
                      <a:endParaRPr lang="zh-CN" altLang="en-US" sz="2000" dirty="0"/>
                    </a:p>
                  </a:txBody>
                  <a:tcPr anchor="ctr"/>
                </a:tc>
                <a:tc>
                  <a:txBody>
                    <a:bodyPr/>
                    <a:lstStyle/>
                    <a:p>
                      <a:pPr algn="ctr"/>
                      <a:r>
                        <a:rPr lang="zh-CN" altLang="zh-CN" sz="1800" kern="1200" dirty="0">
                          <a:solidFill>
                            <a:schemeClr val="dk1"/>
                          </a:solidFill>
                          <a:effectLst/>
                          <a:latin typeface="+mn-lt"/>
                          <a:ea typeface="+mn-ea"/>
                          <a:cs typeface="+mn-cs"/>
                        </a:rPr>
                        <a:t>线性致动器</a:t>
                      </a:r>
                      <a:endParaRPr lang="zh-CN" altLang="en-US" sz="2000" dirty="0"/>
                    </a:p>
                  </a:txBody>
                  <a:tcPr anchor="ctr"/>
                </a:tc>
                <a:tc>
                  <a:txBody>
                    <a:bodyPr/>
                    <a:lstStyle/>
                    <a:p>
                      <a:pPr algn="ctr"/>
                      <a:r>
                        <a:rPr lang="zh-CN" altLang="zh-CN" sz="1800" kern="1200" dirty="0">
                          <a:solidFill>
                            <a:schemeClr val="dk1"/>
                          </a:solidFill>
                          <a:effectLst/>
                          <a:latin typeface="+mn-lt"/>
                          <a:ea typeface="+mn-ea"/>
                          <a:cs typeface="+mn-cs"/>
                        </a:rPr>
                        <a:t>可以提供直接的推力，适用于较大的帆板，同时其结构更为简单和直接</a:t>
                      </a:r>
                      <a:endParaRPr lang="zh-CN" altLang="en-US" sz="2000" dirty="0"/>
                    </a:p>
                  </a:txBody>
                  <a:tcPr anchor="ctr"/>
                </a:tc>
                <a:tc>
                  <a:txBody>
                    <a:bodyPr/>
                    <a:lstStyle/>
                    <a:p>
                      <a:pPr algn="ctr"/>
                      <a:r>
                        <a:rPr lang="zh-CN" altLang="zh-CN" sz="1800" kern="1200" dirty="0">
                          <a:solidFill>
                            <a:schemeClr val="dk1"/>
                          </a:solidFill>
                          <a:effectLst/>
                          <a:latin typeface="+mn-lt"/>
                          <a:ea typeface="+mn-ea"/>
                          <a:cs typeface="+mn-cs"/>
                        </a:rPr>
                        <a:t>运动范围受限，且速度较慢</a:t>
                      </a:r>
                      <a:endParaRPr lang="zh-CN" altLang="en-US" sz="2000" dirty="0"/>
                    </a:p>
                  </a:txBody>
                  <a:tcPr anchor="ctr"/>
                </a:tc>
                <a:extLst>
                  <a:ext uri="{0D108BD9-81ED-4DB2-BD59-A6C34878D82A}">
                    <a16:rowId xmlns:a16="http://schemas.microsoft.com/office/drawing/2014/main" val="10973212"/>
                  </a:ext>
                </a:extLst>
              </a:tr>
              <a:tr h="751296">
                <a:tc>
                  <a:txBody>
                    <a:bodyPr/>
                    <a:lstStyle/>
                    <a:p>
                      <a:pPr algn="ctr"/>
                      <a:r>
                        <a:rPr lang="en-US" altLang="zh-CN" sz="2000" dirty="0"/>
                        <a:t>3</a:t>
                      </a:r>
                      <a:endParaRPr lang="zh-CN" altLang="en-US" sz="2000" dirty="0"/>
                    </a:p>
                  </a:txBody>
                  <a:tcPr anchor="ctr"/>
                </a:tc>
                <a:tc>
                  <a:txBody>
                    <a:bodyPr/>
                    <a:lstStyle/>
                    <a:p>
                      <a:pPr algn="ctr"/>
                      <a:r>
                        <a:rPr lang="zh-CN" altLang="zh-CN" sz="1800" kern="1200" dirty="0">
                          <a:solidFill>
                            <a:schemeClr val="dk1"/>
                          </a:solidFill>
                          <a:effectLst/>
                          <a:latin typeface="+mn-lt"/>
                          <a:ea typeface="+mn-ea"/>
                          <a:cs typeface="+mn-cs"/>
                        </a:rPr>
                        <a:t>电磁系统</a:t>
                      </a:r>
                      <a:endParaRPr lang="zh-CN" altLang="en-US" sz="2000" dirty="0"/>
                    </a:p>
                  </a:txBody>
                  <a:tcPr anchor="ctr"/>
                </a:tc>
                <a:tc>
                  <a:txBody>
                    <a:bodyPr/>
                    <a:lstStyle/>
                    <a:p>
                      <a:pPr algn="ctr"/>
                      <a:r>
                        <a:rPr lang="zh-CN" altLang="zh-CN" sz="1800" kern="1200" dirty="0">
                          <a:solidFill>
                            <a:schemeClr val="dk1"/>
                          </a:solidFill>
                          <a:effectLst/>
                          <a:latin typeface="+mn-lt"/>
                          <a:ea typeface="+mn-ea"/>
                          <a:cs typeface="+mn-cs"/>
                        </a:rPr>
                        <a:t>调节不需接触，可减少摩擦，同时响应速度较快</a:t>
                      </a:r>
                      <a:endParaRPr lang="zh-CN" altLang="en-US" sz="2000" dirty="0"/>
                    </a:p>
                  </a:txBody>
                  <a:tcPr anchor="ctr"/>
                </a:tc>
                <a:tc>
                  <a:txBody>
                    <a:bodyPr/>
                    <a:lstStyle/>
                    <a:p>
                      <a:pPr algn="ctr"/>
                      <a:r>
                        <a:rPr lang="zh-CN" altLang="zh-CN" sz="1800" kern="1200" dirty="0">
                          <a:solidFill>
                            <a:schemeClr val="dk1"/>
                          </a:solidFill>
                          <a:effectLst/>
                          <a:latin typeface="+mn-lt"/>
                          <a:ea typeface="+mn-ea"/>
                          <a:cs typeface="+mn-cs"/>
                        </a:rPr>
                        <a:t>能耗较高，同时技术复杂度较高，实现难度较大，维护性较差</a:t>
                      </a:r>
                      <a:endParaRPr lang="zh-CN" altLang="en-US" sz="2000" dirty="0"/>
                    </a:p>
                  </a:txBody>
                  <a:tcPr anchor="ctr"/>
                </a:tc>
                <a:extLst>
                  <a:ext uri="{0D108BD9-81ED-4DB2-BD59-A6C34878D82A}">
                    <a16:rowId xmlns:a16="http://schemas.microsoft.com/office/drawing/2014/main" val="3608560885"/>
                  </a:ext>
                </a:extLst>
              </a:tr>
            </a:tbl>
          </a:graphicData>
        </a:graphic>
      </p:graphicFrame>
      <p:sp>
        <p:nvSpPr>
          <p:cNvPr id="4" name="灯片编号占位符 3">
            <a:extLst>
              <a:ext uri="{FF2B5EF4-FFF2-40B4-BE49-F238E27FC236}">
                <a16:creationId xmlns:a16="http://schemas.microsoft.com/office/drawing/2014/main" id="{4BB2C2D5-6118-4A76-A71E-AEAC35908F67}"/>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extLst>
      <p:ext uri="{BB962C8B-B14F-4D97-AF65-F5344CB8AC3E}">
        <p14:creationId xmlns:p14="http://schemas.microsoft.com/office/powerpoint/2010/main" val="42219937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1665"/>
          </a:xfrm>
          <a:prstGeom prst="rect">
            <a:avLst/>
          </a:prstGeom>
          <a:noFill/>
        </p:spPr>
        <p:txBody>
          <a:bodyPr wrap="square">
            <a:spAutoFit/>
          </a:bodyPr>
          <a:lstStyle/>
          <a:p>
            <a:pPr lvl="0">
              <a:defRPr/>
            </a:pPr>
            <a:r>
              <a:rPr lang="en-US" altLang="zh-CN" sz="2400" dirty="0">
                <a:solidFill>
                  <a:prstClr val="white"/>
                </a:solidFill>
                <a:latin typeface="HelveticaExt-Normal"/>
                <a:ea typeface="OPPOSans B"/>
              </a:rPr>
              <a:t>3.2 </a:t>
            </a:r>
            <a:r>
              <a:rPr lang="zh-CN" altLang="zh-CN" sz="2400" dirty="0">
                <a:solidFill>
                  <a:prstClr val="white"/>
                </a:solidFill>
                <a:latin typeface="HelveticaExt-Normal"/>
                <a:ea typeface="OPPOSans B"/>
              </a:rPr>
              <a:t>展品</a:t>
            </a:r>
            <a:r>
              <a:rPr lang="zh-CN" altLang="en-US" sz="2400" dirty="0">
                <a:solidFill>
                  <a:prstClr val="white"/>
                </a:solidFill>
                <a:latin typeface="HelveticaExt-Normal"/>
                <a:ea typeface="OPPOSans B"/>
              </a:rPr>
              <a:t>子</a:t>
            </a:r>
            <a:r>
              <a:rPr lang="zh-CN" altLang="zh-CN" sz="2400" dirty="0">
                <a:solidFill>
                  <a:prstClr val="white"/>
                </a:solidFill>
                <a:latin typeface="HelveticaExt-Normal"/>
                <a:ea typeface="OPPOSans B"/>
              </a:rPr>
              <a:t>功能</a:t>
            </a:r>
            <a:r>
              <a:rPr lang="zh-CN" altLang="en-US" sz="2400" dirty="0">
                <a:solidFill>
                  <a:prstClr val="white"/>
                </a:solidFill>
                <a:latin typeface="HelveticaExt-Normal"/>
                <a:ea typeface="OPPOSans B"/>
              </a:rPr>
              <a:t>实现原理方案比较</a:t>
            </a: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sp>
        <p:nvSpPr>
          <p:cNvPr id="7" name="文本框 6">
            <a:extLst>
              <a:ext uri="{FF2B5EF4-FFF2-40B4-BE49-F238E27FC236}">
                <a16:creationId xmlns:a16="http://schemas.microsoft.com/office/drawing/2014/main" id="{3C99CF63-85EF-3BEE-E80D-8E215EE98239}"/>
              </a:ext>
            </a:extLst>
          </p:cNvPr>
          <p:cNvSpPr txBox="1"/>
          <p:nvPr/>
        </p:nvSpPr>
        <p:spPr>
          <a:xfrm>
            <a:off x="-131694" y="1063993"/>
            <a:ext cx="10724194" cy="490840"/>
          </a:xfrm>
          <a:prstGeom prst="rect">
            <a:avLst/>
          </a:prstGeom>
          <a:noFill/>
        </p:spPr>
        <p:txBody>
          <a:bodyPr wrap="square">
            <a:spAutoFit/>
          </a:bodyPr>
          <a:lstStyle/>
          <a:p>
            <a:pPr indent="304800" algn="just">
              <a:lnSpc>
                <a:spcPct val="150000"/>
              </a:lnSpc>
            </a:pP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传感系统：</a:t>
            </a:r>
            <a:endParaRPr lang="zh-CN" altLang="zh-CN" sz="2000" kern="100" dirty="0">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24A10C4A-CA6E-5A34-8D6E-4E1CB340A779}"/>
              </a:ext>
            </a:extLst>
          </p:cNvPr>
          <p:cNvGraphicFramePr>
            <a:graphicFrameLocks noGrp="1"/>
          </p:cNvGraphicFramePr>
          <p:nvPr>
            <p:extLst>
              <p:ext uri="{D42A27DB-BD31-4B8C-83A1-F6EECF244321}">
                <p14:modId xmlns:p14="http://schemas.microsoft.com/office/powerpoint/2010/main" val="1711912504"/>
              </p:ext>
            </p:extLst>
          </p:nvPr>
        </p:nvGraphicFramePr>
        <p:xfrm>
          <a:off x="991328" y="1878497"/>
          <a:ext cx="10302439" cy="4043136"/>
        </p:xfrm>
        <a:graphic>
          <a:graphicData uri="http://schemas.openxmlformats.org/drawingml/2006/table">
            <a:tbl>
              <a:tblPr firstRow="1" bandRow="1">
                <a:tableStyleId>{5C22544A-7EE6-4342-B048-85BDC9FD1C3A}</a:tableStyleId>
              </a:tblPr>
              <a:tblGrid>
                <a:gridCol w="1877531">
                  <a:extLst>
                    <a:ext uri="{9D8B030D-6E8A-4147-A177-3AD203B41FA5}">
                      <a16:colId xmlns:a16="http://schemas.microsoft.com/office/drawing/2014/main" val="2960751985"/>
                    </a:ext>
                  </a:extLst>
                </a:gridCol>
                <a:gridCol w="1766657">
                  <a:extLst>
                    <a:ext uri="{9D8B030D-6E8A-4147-A177-3AD203B41FA5}">
                      <a16:colId xmlns:a16="http://schemas.microsoft.com/office/drawing/2014/main" val="2724842575"/>
                    </a:ext>
                  </a:extLst>
                </a:gridCol>
                <a:gridCol w="3142695">
                  <a:extLst>
                    <a:ext uri="{9D8B030D-6E8A-4147-A177-3AD203B41FA5}">
                      <a16:colId xmlns:a16="http://schemas.microsoft.com/office/drawing/2014/main" val="1562208017"/>
                    </a:ext>
                  </a:extLst>
                </a:gridCol>
                <a:gridCol w="3515556">
                  <a:extLst>
                    <a:ext uri="{9D8B030D-6E8A-4147-A177-3AD203B41FA5}">
                      <a16:colId xmlns:a16="http://schemas.microsoft.com/office/drawing/2014/main" val="1715407234"/>
                    </a:ext>
                  </a:extLst>
                </a:gridCol>
              </a:tblGrid>
              <a:tr h="751296">
                <a:tc>
                  <a:txBody>
                    <a:bodyPr/>
                    <a:lstStyle/>
                    <a:p>
                      <a:pPr algn="ctr"/>
                      <a:r>
                        <a:rPr lang="zh-CN" altLang="en-US" sz="2400" dirty="0">
                          <a:solidFill>
                            <a:schemeClr val="bg1"/>
                          </a:solidFill>
                        </a:rPr>
                        <a:t>方案序号</a:t>
                      </a:r>
                    </a:p>
                  </a:txBody>
                  <a:tcPr anchor="ctr"/>
                </a:tc>
                <a:tc>
                  <a:txBody>
                    <a:bodyPr/>
                    <a:lstStyle/>
                    <a:p>
                      <a:pPr algn="ctr"/>
                      <a:r>
                        <a:rPr lang="zh-CN" altLang="en-US" sz="2400" dirty="0">
                          <a:solidFill>
                            <a:schemeClr val="bg1"/>
                          </a:solidFill>
                        </a:rPr>
                        <a:t>方案名称</a:t>
                      </a:r>
                    </a:p>
                  </a:txBody>
                  <a:tcPr anchor="ctr"/>
                </a:tc>
                <a:tc>
                  <a:txBody>
                    <a:bodyPr/>
                    <a:lstStyle/>
                    <a:p>
                      <a:pPr algn="ctr"/>
                      <a:r>
                        <a:rPr lang="zh-CN" altLang="en-US" sz="2400" dirty="0">
                          <a:solidFill>
                            <a:schemeClr val="bg1"/>
                          </a:solidFill>
                        </a:rPr>
                        <a:t>优点</a:t>
                      </a:r>
                    </a:p>
                  </a:txBody>
                  <a:tcPr anchor="ctr"/>
                </a:tc>
                <a:tc>
                  <a:txBody>
                    <a:bodyPr/>
                    <a:lstStyle/>
                    <a:p>
                      <a:pPr algn="ctr"/>
                      <a:r>
                        <a:rPr lang="zh-CN" altLang="en-US" sz="2400" dirty="0">
                          <a:solidFill>
                            <a:schemeClr val="bg1"/>
                          </a:solidFill>
                        </a:rPr>
                        <a:t>缺点</a:t>
                      </a:r>
                    </a:p>
                  </a:txBody>
                  <a:tcPr anchor="ctr"/>
                </a:tc>
                <a:extLst>
                  <a:ext uri="{0D108BD9-81ED-4DB2-BD59-A6C34878D82A}">
                    <a16:rowId xmlns:a16="http://schemas.microsoft.com/office/drawing/2014/main" val="4275149588"/>
                  </a:ext>
                </a:extLst>
              </a:tr>
              <a:tr h="751296">
                <a:tc>
                  <a:txBody>
                    <a:bodyPr/>
                    <a:lstStyle/>
                    <a:p>
                      <a:pPr algn="ctr"/>
                      <a:r>
                        <a:rPr lang="en-US" altLang="zh-CN" sz="2000" dirty="0">
                          <a:solidFill>
                            <a:schemeClr val="tx1"/>
                          </a:solidFill>
                        </a:rPr>
                        <a:t>1</a:t>
                      </a:r>
                      <a:endParaRPr lang="zh-CN" altLang="en-US" sz="2000" dirty="0">
                        <a:solidFill>
                          <a:schemeClr val="tx1"/>
                        </a:solidFill>
                      </a:endParaRPr>
                    </a:p>
                  </a:txBody>
                  <a:tcPr anchor="ctr"/>
                </a:tc>
                <a:tc>
                  <a:txBody>
                    <a:bodyPr/>
                    <a:lstStyle/>
                    <a:p>
                      <a:pPr algn="ctr"/>
                      <a:r>
                        <a:rPr lang="zh-CN" altLang="zh-CN" sz="1800" kern="1200" dirty="0">
                          <a:solidFill>
                            <a:schemeClr val="dk1"/>
                          </a:solidFill>
                          <a:effectLst/>
                          <a:latin typeface="+mn-lt"/>
                          <a:ea typeface="+mn-ea"/>
                          <a:cs typeface="+mn-cs"/>
                        </a:rPr>
                        <a:t>光敏传感器</a:t>
                      </a:r>
                      <a:endParaRPr lang="zh-CN" altLang="en-US" sz="2000" dirty="0">
                        <a:solidFill>
                          <a:srgbClr val="FF0000"/>
                        </a:solidFill>
                      </a:endParaRPr>
                    </a:p>
                  </a:txBody>
                  <a:tcPr anchor="ctr"/>
                </a:tc>
                <a:tc>
                  <a:txBody>
                    <a:bodyPr/>
                    <a:lstStyle/>
                    <a:p>
                      <a:pPr algn="ctr"/>
                      <a:r>
                        <a:rPr lang="zh-CN" altLang="zh-CN" sz="1800" kern="1200" dirty="0">
                          <a:solidFill>
                            <a:schemeClr val="dk1"/>
                          </a:solidFill>
                          <a:effectLst/>
                          <a:latin typeface="+mn-lt"/>
                          <a:ea typeface="+mn-ea"/>
                          <a:cs typeface="+mn-cs"/>
                        </a:rPr>
                        <a:t>能够更为真实地模拟实际使用环境中的光照检测，同时其结果也可以更为直观地反应定向结果</a:t>
                      </a:r>
                      <a:endParaRPr lang="zh-CN" altLang="en-US" sz="2000" dirty="0">
                        <a:solidFill>
                          <a:srgbClr val="FF0000"/>
                        </a:solidFill>
                      </a:endParaRPr>
                    </a:p>
                  </a:txBody>
                  <a:tcPr anchor="ctr"/>
                </a:tc>
                <a:tc>
                  <a:txBody>
                    <a:bodyPr/>
                    <a:lstStyle/>
                    <a:p>
                      <a:pPr algn="ctr"/>
                      <a:r>
                        <a:rPr lang="zh-CN" altLang="zh-CN" sz="1800" kern="1200" dirty="0">
                          <a:solidFill>
                            <a:schemeClr val="dk1"/>
                          </a:solidFill>
                          <a:effectLst/>
                          <a:latin typeface="+mn-lt"/>
                          <a:ea typeface="+mn-ea"/>
                          <a:cs typeface="+mn-cs"/>
                        </a:rPr>
                        <a:t>科技馆的展示环境中光照条件较为复杂，使用光敏传感器易受干扰，同时其性能易受环境（温度、湿度等）影响</a:t>
                      </a:r>
                      <a:endParaRPr lang="zh-CN" altLang="en-US" sz="2000" dirty="0">
                        <a:solidFill>
                          <a:srgbClr val="FF0000"/>
                        </a:solidFill>
                      </a:endParaRPr>
                    </a:p>
                  </a:txBody>
                  <a:tcPr anchor="ctr"/>
                </a:tc>
                <a:extLst>
                  <a:ext uri="{0D108BD9-81ED-4DB2-BD59-A6C34878D82A}">
                    <a16:rowId xmlns:a16="http://schemas.microsoft.com/office/drawing/2014/main" val="115690975"/>
                  </a:ext>
                </a:extLst>
              </a:tr>
              <a:tr h="751296">
                <a:tc>
                  <a:txBody>
                    <a:bodyPr/>
                    <a:lstStyle/>
                    <a:p>
                      <a:pPr algn="ctr"/>
                      <a:r>
                        <a:rPr lang="en-US" altLang="zh-CN" sz="2000" dirty="0">
                          <a:solidFill>
                            <a:srgbClr val="FF0000"/>
                          </a:solidFill>
                        </a:rPr>
                        <a:t>2</a:t>
                      </a:r>
                      <a:endParaRPr lang="zh-CN" altLang="en-US" sz="2000" dirty="0">
                        <a:solidFill>
                          <a:srgbClr val="FF0000"/>
                        </a:solidFill>
                      </a:endParaRPr>
                    </a:p>
                  </a:txBody>
                  <a:tcPr anchor="ctr"/>
                </a:tc>
                <a:tc>
                  <a:txBody>
                    <a:bodyPr/>
                    <a:lstStyle/>
                    <a:p>
                      <a:pPr algn="ctr"/>
                      <a:r>
                        <a:rPr lang="zh-CN" altLang="zh-CN" sz="1800" kern="1200" dirty="0">
                          <a:solidFill>
                            <a:srgbClr val="FF0000"/>
                          </a:solidFill>
                          <a:effectLst/>
                          <a:latin typeface="+mn-lt"/>
                          <a:ea typeface="+mn-ea"/>
                          <a:cs typeface="+mn-cs"/>
                        </a:rPr>
                        <a:t>位置传感器</a:t>
                      </a:r>
                      <a:endParaRPr lang="zh-CN" altLang="en-US" sz="2000" dirty="0">
                        <a:solidFill>
                          <a:srgbClr val="FF0000"/>
                        </a:solidFill>
                      </a:endParaRPr>
                    </a:p>
                  </a:txBody>
                  <a:tcPr anchor="ctr"/>
                </a:tc>
                <a:tc>
                  <a:txBody>
                    <a:bodyPr/>
                    <a:lstStyle/>
                    <a:p>
                      <a:pPr algn="ctr"/>
                      <a:r>
                        <a:rPr lang="zh-CN" altLang="zh-CN" sz="1800" kern="1200" dirty="0">
                          <a:solidFill>
                            <a:srgbClr val="FF0000"/>
                          </a:solidFill>
                          <a:effectLst/>
                          <a:latin typeface="+mn-lt"/>
                          <a:ea typeface="+mn-ea"/>
                          <a:cs typeface="+mn-cs"/>
                        </a:rPr>
                        <a:t>优点是不需要直接测量光照，避免了光照测量中可能出现的各种干扰，其测量结果更为稳定</a:t>
                      </a:r>
                      <a:endParaRPr lang="zh-CN" altLang="en-US" sz="2000" dirty="0">
                        <a:solidFill>
                          <a:srgbClr val="FF0000"/>
                        </a:solidFill>
                      </a:endParaRPr>
                    </a:p>
                  </a:txBody>
                  <a:tcPr anchor="ctr"/>
                </a:tc>
                <a:tc>
                  <a:txBody>
                    <a:bodyPr/>
                    <a:lstStyle/>
                    <a:p>
                      <a:pPr algn="ctr"/>
                      <a:r>
                        <a:rPr lang="zh-CN" altLang="zh-CN" sz="1800" kern="1200" dirty="0">
                          <a:solidFill>
                            <a:srgbClr val="FF0000"/>
                          </a:solidFill>
                          <a:effectLst/>
                          <a:latin typeface="+mn-lt"/>
                          <a:ea typeface="+mn-ea"/>
                          <a:cs typeface="+mn-cs"/>
                        </a:rPr>
                        <a:t>不够真实“真实”，且解算需要的计算较为复杂，对处理器性能要求较高</a:t>
                      </a:r>
                      <a:endParaRPr lang="zh-CN" altLang="en-US" sz="2000" dirty="0">
                        <a:solidFill>
                          <a:srgbClr val="FF0000"/>
                        </a:solidFill>
                      </a:endParaRPr>
                    </a:p>
                  </a:txBody>
                  <a:tcPr anchor="ctr"/>
                </a:tc>
                <a:extLst>
                  <a:ext uri="{0D108BD9-81ED-4DB2-BD59-A6C34878D82A}">
                    <a16:rowId xmlns:a16="http://schemas.microsoft.com/office/drawing/2014/main" val="10973212"/>
                  </a:ext>
                </a:extLst>
              </a:tr>
              <a:tr h="751296">
                <a:tc>
                  <a:txBody>
                    <a:bodyPr/>
                    <a:lstStyle/>
                    <a:p>
                      <a:pPr algn="ctr"/>
                      <a:r>
                        <a:rPr lang="en-US" altLang="zh-CN" sz="2000" dirty="0"/>
                        <a:t>3</a:t>
                      </a:r>
                      <a:endParaRPr lang="zh-CN" altLang="en-US" sz="2000" dirty="0"/>
                    </a:p>
                  </a:txBody>
                  <a:tcPr anchor="ctr"/>
                </a:tc>
                <a:tc>
                  <a:txBody>
                    <a:bodyPr/>
                    <a:lstStyle/>
                    <a:p>
                      <a:pPr algn="ctr"/>
                      <a:r>
                        <a:rPr lang="zh-CN" altLang="zh-CN" sz="1800" kern="1200" dirty="0">
                          <a:solidFill>
                            <a:schemeClr val="dk1"/>
                          </a:solidFill>
                          <a:effectLst/>
                          <a:latin typeface="+mn-lt"/>
                          <a:ea typeface="+mn-ea"/>
                          <a:cs typeface="+mn-cs"/>
                        </a:rPr>
                        <a:t>图像传感器</a:t>
                      </a:r>
                      <a:endParaRPr lang="zh-CN" altLang="en-US" sz="2000" dirty="0"/>
                    </a:p>
                  </a:txBody>
                  <a:tcPr anchor="ctr"/>
                </a:tc>
                <a:tc>
                  <a:txBody>
                    <a:bodyPr/>
                    <a:lstStyle/>
                    <a:p>
                      <a:pPr algn="ctr"/>
                      <a:r>
                        <a:rPr lang="zh-CN" altLang="zh-CN" sz="1800" kern="1200" dirty="0">
                          <a:solidFill>
                            <a:schemeClr val="dk1"/>
                          </a:solidFill>
                          <a:effectLst/>
                          <a:latin typeface="+mn-lt"/>
                          <a:ea typeface="+mn-ea"/>
                          <a:cs typeface="+mn-cs"/>
                        </a:rPr>
                        <a:t>避免了其他传感器可能受环境等影响的干扰，且是非接触式测量</a:t>
                      </a:r>
                      <a:endParaRPr lang="zh-CN" altLang="en-US" sz="2000" dirty="0"/>
                    </a:p>
                  </a:txBody>
                  <a:tcPr anchor="ctr"/>
                </a:tc>
                <a:tc>
                  <a:txBody>
                    <a:bodyPr/>
                    <a:lstStyle/>
                    <a:p>
                      <a:pPr algn="ctr"/>
                      <a:r>
                        <a:rPr lang="zh-CN" altLang="zh-CN" sz="1800" kern="1200" dirty="0">
                          <a:solidFill>
                            <a:schemeClr val="dk1"/>
                          </a:solidFill>
                          <a:effectLst/>
                          <a:latin typeface="+mn-lt"/>
                          <a:ea typeface="+mn-ea"/>
                          <a:cs typeface="+mn-cs"/>
                        </a:rPr>
                        <a:t>技术较复杂，成本较高，且图像处理难度较大</a:t>
                      </a:r>
                      <a:endParaRPr lang="zh-CN" altLang="en-US" sz="2000" dirty="0"/>
                    </a:p>
                  </a:txBody>
                  <a:tcPr anchor="ctr"/>
                </a:tc>
                <a:extLst>
                  <a:ext uri="{0D108BD9-81ED-4DB2-BD59-A6C34878D82A}">
                    <a16:rowId xmlns:a16="http://schemas.microsoft.com/office/drawing/2014/main" val="3608560885"/>
                  </a:ext>
                </a:extLst>
              </a:tr>
            </a:tbl>
          </a:graphicData>
        </a:graphic>
      </p:graphicFrame>
      <p:sp>
        <p:nvSpPr>
          <p:cNvPr id="4" name="灯片编号占位符 3">
            <a:extLst>
              <a:ext uri="{FF2B5EF4-FFF2-40B4-BE49-F238E27FC236}">
                <a16:creationId xmlns:a16="http://schemas.microsoft.com/office/drawing/2014/main" id="{D24EB30C-F2B2-4C1F-A5A9-893C19FE69F4}"/>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extLst>
      <p:ext uri="{BB962C8B-B14F-4D97-AF65-F5344CB8AC3E}">
        <p14:creationId xmlns:p14="http://schemas.microsoft.com/office/powerpoint/2010/main" val="254430804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1665"/>
          </a:xfrm>
          <a:prstGeom prst="rect">
            <a:avLst/>
          </a:prstGeom>
          <a:noFill/>
        </p:spPr>
        <p:txBody>
          <a:bodyPr wrap="square">
            <a:spAutoFit/>
          </a:bodyPr>
          <a:lstStyle/>
          <a:p>
            <a:pPr lvl="0">
              <a:defRPr/>
            </a:pPr>
            <a:r>
              <a:rPr lang="en-US" altLang="zh-CN" sz="2400" dirty="0">
                <a:solidFill>
                  <a:prstClr val="white"/>
                </a:solidFill>
                <a:latin typeface="HelveticaExt-Normal"/>
                <a:ea typeface="OPPOSans B"/>
              </a:rPr>
              <a:t>3.2 </a:t>
            </a:r>
            <a:r>
              <a:rPr lang="zh-CN" altLang="zh-CN" sz="2400" dirty="0">
                <a:solidFill>
                  <a:prstClr val="white"/>
                </a:solidFill>
                <a:latin typeface="HelveticaExt-Normal"/>
                <a:ea typeface="OPPOSans B"/>
              </a:rPr>
              <a:t>展品</a:t>
            </a:r>
            <a:r>
              <a:rPr lang="zh-CN" altLang="en-US" sz="2400" dirty="0">
                <a:solidFill>
                  <a:prstClr val="white"/>
                </a:solidFill>
                <a:latin typeface="HelveticaExt-Normal"/>
                <a:ea typeface="OPPOSans B"/>
              </a:rPr>
              <a:t>子</a:t>
            </a:r>
            <a:r>
              <a:rPr lang="zh-CN" altLang="zh-CN" sz="2400" dirty="0">
                <a:solidFill>
                  <a:prstClr val="white"/>
                </a:solidFill>
                <a:latin typeface="HelveticaExt-Normal"/>
                <a:ea typeface="OPPOSans B"/>
              </a:rPr>
              <a:t>功能</a:t>
            </a:r>
            <a:r>
              <a:rPr lang="zh-CN" altLang="en-US" sz="2400" dirty="0">
                <a:solidFill>
                  <a:prstClr val="white"/>
                </a:solidFill>
                <a:latin typeface="HelveticaExt-Normal"/>
                <a:ea typeface="OPPOSans B"/>
              </a:rPr>
              <a:t>实现原理方案比较</a:t>
            </a: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sp>
        <p:nvSpPr>
          <p:cNvPr id="7" name="文本框 6">
            <a:extLst>
              <a:ext uri="{FF2B5EF4-FFF2-40B4-BE49-F238E27FC236}">
                <a16:creationId xmlns:a16="http://schemas.microsoft.com/office/drawing/2014/main" id="{3C99CF63-85EF-3BEE-E80D-8E215EE98239}"/>
              </a:ext>
            </a:extLst>
          </p:cNvPr>
          <p:cNvSpPr txBox="1"/>
          <p:nvPr/>
        </p:nvSpPr>
        <p:spPr>
          <a:xfrm>
            <a:off x="-131694" y="1063993"/>
            <a:ext cx="10724194" cy="490840"/>
          </a:xfrm>
          <a:prstGeom prst="rect">
            <a:avLst/>
          </a:prstGeom>
          <a:noFill/>
        </p:spPr>
        <p:txBody>
          <a:bodyPr wrap="square">
            <a:spAutoFit/>
          </a:bodyPr>
          <a:lstStyle/>
          <a:p>
            <a:pPr indent="304800" algn="just">
              <a:lnSpc>
                <a:spcPct val="150000"/>
              </a:lnSpc>
            </a:pP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控制系统：</a:t>
            </a:r>
            <a:endParaRPr lang="zh-CN" altLang="zh-CN" sz="2000" kern="100" dirty="0">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24A10C4A-CA6E-5A34-8D6E-4E1CB340A779}"/>
              </a:ext>
            </a:extLst>
          </p:cNvPr>
          <p:cNvGraphicFramePr>
            <a:graphicFrameLocks noGrp="1"/>
          </p:cNvGraphicFramePr>
          <p:nvPr>
            <p:extLst>
              <p:ext uri="{D42A27DB-BD31-4B8C-83A1-F6EECF244321}">
                <p14:modId xmlns:p14="http://schemas.microsoft.com/office/powerpoint/2010/main" val="1238340002"/>
              </p:ext>
            </p:extLst>
          </p:nvPr>
        </p:nvGraphicFramePr>
        <p:xfrm>
          <a:off x="944780" y="1869619"/>
          <a:ext cx="10302439" cy="4317456"/>
        </p:xfrm>
        <a:graphic>
          <a:graphicData uri="http://schemas.openxmlformats.org/drawingml/2006/table">
            <a:tbl>
              <a:tblPr firstRow="1" bandRow="1">
                <a:tableStyleId>{5C22544A-7EE6-4342-B048-85BDC9FD1C3A}</a:tableStyleId>
              </a:tblPr>
              <a:tblGrid>
                <a:gridCol w="1877531">
                  <a:extLst>
                    <a:ext uri="{9D8B030D-6E8A-4147-A177-3AD203B41FA5}">
                      <a16:colId xmlns:a16="http://schemas.microsoft.com/office/drawing/2014/main" val="2960751985"/>
                    </a:ext>
                  </a:extLst>
                </a:gridCol>
                <a:gridCol w="1766657">
                  <a:extLst>
                    <a:ext uri="{9D8B030D-6E8A-4147-A177-3AD203B41FA5}">
                      <a16:colId xmlns:a16="http://schemas.microsoft.com/office/drawing/2014/main" val="2724842575"/>
                    </a:ext>
                  </a:extLst>
                </a:gridCol>
                <a:gridCol w="3142695">
                  <a:extLst>
                    <a:ext uri="{9D8B030D-6E8A-4147-A177-3AD203B41FA5}">
                      <a16:colId xmlns:a16="http://schemas.microsoft.com/office/drawing/2014/main" val="1562208017"/>
                    </a:ext>
                  </a:extLst>
                </a:gridCol>
                <a:gridCol w="3515556">
                  <a:extLst>
                    <a:ext uri="{9D8B030D-6E8A-4147-A177-3AD203B41FA5}">
                      <a16:colId xmlns:a16="http://schemas.microsoft.com/office/drawing/2014/main" val="1715407234"/>
                    </a:ext>
                  </a:extLst>
                </a:gridCol>
              </a:tblGrid>
              <a:tr h="751296">
                <a:tc>
                  <a:txBody>
                    <a:bodyPr/>
                    <a:lstStyle/>
                    <a:p>
                      <a:pPr algn="ctr"/>
                      <a:r>
                        <a:rPr lang="zh-CN" altLang="en-US" sz="2400" dirty="0">
                          <a:solidFill>
                            <a:schemeClr val="bg1"/>
                          </a:solidFill>
                        </a:rPr>
                        <a:t>方案序号</a:t>
                      </a:r>
                    </a:p>
                  </a:txBody>
                  <a:tcPr anchor="ctr"/>
                </a:tc>
                <a:tc>
                  <a:txBody>
                    <a:bodyPr/>
                    <a:lstStyle/>
                    <a:p>
                      <a:pPr algn="ctr"/>
                      <a:r>
                        <a:rPr lang="zh-CN" altLang="en-US" sz="2400" dirty="0">
                          <a:solidFill>
                            <a:schemeClr val="bg1"/>
                          </a:solidFill>
                        </a:rPr>
                        <a:t>方案名称</a:t>
                      </a:r>
                    </a:p>
                  </a:txBody>
                  <a:tcPr anchor="ctr"/>
                </a:tc>
                <a:tc>
                  <a:txBody>
                    <a:bodyPr/>
                    <a:lstStyle/>
                    <a:p>
                      <a:pPr algn="ctr"/>
                      <a:r>
                        <a:rPr lang="zh-CN" altLang="en-US" sz="2400" dirty="0">
                          <a:solidFill>
                            <a:schemeClr val="bg1"/>
                          </a:solidFill>
                        </a:rPr>
                        <a:t>优点</a:t>
                      </a:r>
                    </a:p>
                  </a:txBody>
                  <a:tcPr anchor="ctr"/>
                </a:tc>
                <a:tc>
                  <a:txBody>
                    <a:bodyPr/>
                    <a:lstStyle/>
                    <a:p>
                      <a:pPr algn="ctr"/>
                      <a:r>
                        <a:rPr lang="zh-CN" altLang="en-US" sz="2400" dirty="0">
                          <a:solidFill>
                            <a:schemeClr val="bg1"/>
                          </a:solidFill>
                        </a:rPr>
                        <a:t>缺点</a:t>
                      </a:r>
                    </a:p>
                  </a:txBody>
                  <a:tcPr anchor="ctr"/>
                </a:tc>
                <a:extLst>
                  <a:ext uri="{0D108BD9-81ED-4DB2-BD59-A6C34878D82A}">
                    <a16:rowId xmlns:a16="http://schemas.microsoft.com/office/drawing/2014/main" val="4275149588"/>
                  </a:ext>
                </a:extLst>
              </a:tr>
              <a:tr h="751296">
                <a:tc>
                  <a:txBody>
                    <a:bodyPr/>
                    <a:lstStyle/>
                    <a:p>
                      <a:pPr algn="ctr"/>
                      <a:r>
                        <a:rPr lang="en-US" altLang="zh-CN" sz="2000" dirty="0">
                          <a:solidFill>
                            <a:schemeClr val="tx1"/>
                          </a:solidFill>
                        </a:rPr>
                        <a:t>1</a:t>
                      </a:r>
                      <a:endParaRPr lang="zh-CN" altLang="en-US" sz="2000" dirty="0">
                        <a:solidFill>
                          <a:schemeClr val="tx1"/>
                        </a:solidFill>
                      </a:endParaRPr>
                    </a:p>
                  </a:txBody>
                  <a:tcPr anchor="ctr"/>
                </a:tc>
                <a:tc>
                  <a:txBody>
                    <a:bodyPr/>
                    <a:lstStyle/>
                    <a:p>
                      <a:pPr algn="ctr"/>
                      <a:r>
                        <a:rPr lang="en-US" altLang="zh-CN" sz="1800" kern="1200" dirty="0">
                          <a:solidFill>
                            <a:schemeClr val="dk1"/>
                          </a:solidFill>
                          <a:effectLst/>
                          <a:latin typeface="+mn-lt"/>
                          <a:ea typeface="+mn-ea"/>
                          <a:cs typeface="+mn-cs"/>
                        </a:rPr>
                        <a:t>PLC</a:t>
                      </a:r>
                      <a:r>
                        <a:rPr lang="zh-CN" altLang="zh-CN" sz="1800" kern="1200" dirty="0">
                          <a:solidFill>
                            <a:schemeClr val="dk1"/>
                          </a:solidFill>
                          <a:effectLst/>
                          <a:latin typeface="+mn-lt"/>
                          <a:ea typeface="+mn-ea"/>
                          <a:cs typeface="+mn-cs"/>
                        </a:rPr>
                        <a:t>方案</a:t>
                      </a:r>
                      <a:endParaRPr lang="zh-CN" altLang="en-US" sz="2000" dirty="0">
                        <a:solidFill>
                          <a:srgbClr val="FF0000"/>
                        </a:solidFill>
                      </a:endParaRPr>
                    </a:p>
                  </a:txBody>
                  <a:tcPr anchor="ctr"/>
                </a:tc>
                <a:tc>
                  <a:txBody>
                    <a:bodyPr/>
                    <a:lstStyle/>
                    <a:p>
                      <a:pPr algn="ctr"/>
                      <a:r>
                        <a:rPr lang="zh-CN" altLang="zh-CN" sz="1800" kern="1200" dirty="0">
                          <a:solidFill>
                            <a:schemeClr val="dk1"/>
                          </a:solidFill>
                          <a:effectLst/>
                          <a:latin typeface="+mn-lt"/>
                          <a:ea typeface="+mn-ea"/>
                          <a:cs typeface="+mn-cs"/>
                        </a:rPr>
                        <a:t>操作简便，可靠性高，具有较强的抗干扰性、鲁棒性与便于维护性</a:t>
                      </a:r>
                      <a:endParaRPr lang="zh-CN" altLang="en-US" sz="2000" dirty="0">
                        <a:solidFill>
                          <a:srgbClr val="FF0000"/>
                        </a:solidFill>
                      </a:endParaRPr>
                    </a:p>
                  </a:txBody>
                  <a:tcPr anchor="ctr"/>
                </a:tc>
                <a:tc>
                  <a:txBody>
                    <a:bodyPr/>
                    <a:lstStyle/>
                    <a:p>
                      <a:pPr algn="ctr"/>
                      <a:r>
                        <a:rPr lang="zh-CN" altLang="zh-CN" sz="1800" kern="1200" dirty="0">
                          <a:solidFill>
                            <a:schemeClr val="dk1"/>
                          </a:solidFill>
                          <a:effectLst/>
                          <a:latin typeface="+mn-lt"/>
                          <a:ea typeface="+mn-ea"/>
                          <a:cs typeface="+mn-cs"/>
                        </a:rPr>
                        <a:t>功能较为单一，编程的自由度不高，软件兼容性差，对其他硬件的兼容性也不佳</a:t>
                      </a:r>
                      <a:r>
                        <a:rPr lang="zh-CN" altLang="en-US" sz="1800" kern="1200" dirty="0">
                          <a:solidFill>
                            <a:schemeClr val="dk1"/>
                          </a:solidFill>
                          <a:effectLst/>
                          <a:latin typeface="+mn-lt"/>
                          <a:ea typeface="+mn-ea"/>
                          <a:cs typeface="+mn-cs"/>
                        </a:rPr>
                        <a:t>。本组成员亦无</a:t>
                      </a:r>
                      <a:r>
                        <a:rPr lang="en-US" altLang="zh-CN" sz="1800" kern="1200" dirty="0">
                          <a:solidFill>
                            <a:schemeClr val="dk1"/>
                          </a:solidFill>
                          <a:effectLst/>
                          <a:latin typeface="+mn-lt"/>
                          <a:ea typeface="+mn-ea"/>
                          <a:cs typeface="+mn-cs"/>
                        </a:rPr>
                        <a:t>PLC</a:t>
                      </a:r>
                      <a:r>
                        <a:rPr lang="zh-CN" altLang="en-US" sz="1800" kern="1200" dirty="0">
                          <a:solidFill>
                            <a:schemeClr val="dk1"/>
                          </a:solidFill>
                          <a:effectLst/>
                          <a:latin typeface="+mn-lt"/>
                          <a:ea typeface="+mn-ea"/>
                          <a:cs typeface="+mn-cs"/>
                        </a:rPr>
                        <a:t>控制经验</a:t>
                      </a:r>
                      <a:endParaRPr lang="zh-CN" altLang="en-US" sz="2000" dirty="0">
                        <a:solidFill>
                          <a:srgbClr val="FF0000"/>
                        </a:solidFill>
                      </a:endParaRPr>
                    </a:p>
                  </a:txBody>
                  <a:tcPr anchor="ctr"/>
                </a:tc>
                <a:extLst>
                  <a:ext uri="{0D108BD9-81ED-4DB2-BD59-A6C34878D82A}">
                    <a16:rowId xmlns:a16="http://schemas.microsoft.com/office/drawing/2014/main" val="115690975"/>
                  </a:ext>
                </a:extLst>
              </a:tr>
              <a:tr h="751296">
                <a:tc>
                  <a:txBody>
                    <a:bodyPr/>
                    <a:lstStyle/>
                    <a:p>
                      <a:pPr algn="ctr"/>
                      <a:r>
                        <a:rPr lang="en-US" altLang="zh-CN" sz="2000" dirty="0">
                          <a:solidFill>
                            <a:srgbClr val="FF0000"/>
                          </a:solidFill>
                        </a:rPr>
                        <a:t>2</a:t>
                      </a:r>
                      <a:endParaRPr lang="zh-CN" altLang="en-US" sz="2000" dirty="0">
                        <a:solidFill>
                          <a:srgbClr val="FF0000"/>
                        </a:solidFill>
                      </a:endParaRPr>
                    </a:p>
                  </a:txBody>
                  <a:tcPr anchor="ctr"/>
                </a:tc>
                <a:tc>
                  <a:txBody>
                    <a:bodyPr/>
                    <a:lstStyle/>
                    <a:p>
                      <a:pPr algn="ctr"/>
                      <a:r>
                        <a:rPr lang="zh-CN" altLang="zh-CN" sz="1800" kern="1200" dirty="0">
                          <a:solidFill>
                            <a:srgbClr val="FF0000"/>
                          </a:solidFill>
                          <a:effectLst/>
                          <a:latin typeface="+mn-lt"/>
                          <a:ea typeface="+mn-ea"/>
                          <a:cs typeface="+mn-cs"/>
                        </a:rPr>
                        <a:t>单片机方案</a:t>
                      </a:r>
                      <a:endParaRPr lang="zh-CN" altLang="en-US" sz="2000" dirty="0">
                        <a:solidFill>
                          <a:srgbClr val="FF0000"/>
                        </a:solidFill>
                      </a:endParaRPr>
                    </a:p>
                  </a:txBody>
                  <a:tcPr anchor="ctr"/>
                </a:tc>
                <a:tc>
                  <a:txBody>
                    <a:bodyPr/>
                    <a:lstStyle/>
                    <a:p>
                      <a:pPr algn="ctr"/>
                      <a:r>
                        <a:rPr lang="zh-CN" altLang="zh-CN" sz="1800" kern="1200" dirty="0">
                          <a:solidFill>
                            <a:srgbClr val="FF0000"/>
                          </a:solidFill>
                          <a:effectLst/>
                          <a:latin typeface="+mn-lt"/>
                          <a:ea typeface="+mn-ea"/>
                          <a:cs typeface="+mn-cs"/>
                        </a:rPr>
                        <a:t>高度集成性，低廉的成本与较低的功耗，易于设计和开发、较高的灵活性与可靠性</a:t>
                      </a:r>
                      <a:endParaRPr lang="zh-CN" altLang="en-US" sz="2000" dirty="0">
                        <a:solidFill>
                          <a:srgbClr val="FF0000"/>
                        </a:solidFill>
                      </a:endParaRPr>
                    </a:p>
                  </a:txBody>
                  <a:tcPr anchor="ctr"/>
                </a:tc>
                <a:tc>
                  <a:txBody>
                    <a:bodyPr/>
                    <a:lstStyle/>
                    <a:p>
                      <a:pPr algn="ctr"/>
                      <a:r>
                        <a:rPr lang="zh-CN" altLang="zh-CN" sz="1800" kern="1200" dirty="0">
                          <a:solidFill>
                            <a:srgbClr val="FF0000"/>
                          </a:solidFill>
                          <a:effectLst/>
                          <a:latin typeface="+mn-lt"/>
                          <a:ea typeface="+mn-ea"/>
                          <a:cs typeface="+mn-cs"/>
                        </a:rPr>
                        <a:t>性能、资源、扩展性等方面的诸多限制，以及由散热不畅导致的过热问题等</a:t>
                      </a:r>
                      <a:endParaRPr lang="zh-CN" altLang="en-US" sz="2000" dirty="0">
                        <a:solidFill>
                          <a:srgbClr val="FF0000"/>
                        </a:solidFill>
                      </a:endParaRPr>
                    </a:p>
                  </a:txBody>
                  <a:tcPr anchor="ctr"/>
                </a:tc>
                <a:extLst>
                  <a:ext uri="{0D108BD9-81ED-4DB2-BD59-A6C34878D82A}">
                    <a16:rowId xmlns:a16="http://schemas.microsoft.com/office/drawing/2014/main" val="10973212"/>
                  </a:ext>
                </a:extLst>
              </a:tr>
              <a:tr h="751296">
                <a:tc>
                  <a:txBody>
                    <a:bodyPr/>
                    <a:lstStyle/>
                    <a:p>
                      <a:pPr algn="ctr"/>
                      <a:r>
                        <a:rPr lang="en-US" altLang="zh-CN" sz="2000" dirty="0">
                          <a:solidFill>
                            <a:srgbClr val="FF0000"/>
                          </a:solidFill>
                        </a:rPr>
                        <a:t>3</a:t>
                      </a:r>
                      <a:endParaRPr lang="zh-CN" altLang="en-US" sz="2000" dirty="0">
                        <a:solidFill>
                          <a:srgbClr val="FF0000"/>
                        </a:solidFill>
                      </a:endParaRPr>
                    </a:p>
                  </a:txBody>
                  <a:tcPr anchor="ctr"/>
                </a:tc>
                <a:tc>
                  <a:txBody>
                    <a:bodyPr/>
                    <a:lstStyle/>
                    <a:p>
                      <a:pPr algn="ctr"/>
                      <a:r>
                        <a:rPr lang="zh-CN" altLang="zh-CN" sz="1800" kern="1200" dirty="0">
                          <a:solidFill>
                            <a:srgbClr val="FF0000"/>
                          </a:solidFill>
                          <a:effectLst/>
                          <a:latin typeface="+mn-lt"/>
                          <a:ea typeface="+mn-ea"/>
                          <a:cs typeface="+mn-cs"/>
                        </a:rPr>
                        <a:t>树莓派（</a:t>
                      </a:r>
                      <a:r>
                        <a:rPr lang="en-US" altLang="zh-CN" sz="1800" kern="1200" dirty="0">
                          <a:solidFill>
                            <a:srgbClr val="FF0000"/>
                          </a:solidFill>
                          <a:effectLst/>
                          <a:latin typeface="+mn-lt"/>
                          <a:ea typeface="+mn-ea"/>
                          <a:cs typeface="+mn-cs"/>
                        </a:rPr>
                        <a:t>Raspberry Pi</a:t>
                      </a:r>
                      <a:r>
                        <a:rPr lang="zh-CN" altLang="zh-CN" sz="1800" kern="1200" dirty="0">
                          <a:solidFill>
                            <a:srgbClr val="FF0000"/>
                          </a:solidFill>
                          <a:effectLst/>
                          <a:latin typeface="+mn-lt"/>
                          <a:ea typeface="+mn-ea"/>
                          <a:cs typeface="+mn-cs"/>
                        </a:rPr>
                        <a:t>）</a:t>
                      </a:r>
                      <a:endParaRPr lang="zh-CN" altLang="en-US" sz="2000" dirty="0">
                        <a:solidFill>
                          <a:srgbClr val="FF0000"/>
                        </a:solidFill>
                      </a:endParaRPr>
                    </a:p>
                  </a:txBody>
                  <a:tcPr anchor="ctr"/>
                </a:tc>
                <a:tc>
                  <a:txBody>
                    <a:bodyPr/>
                    <a:lstStyle/>
                    <a:p>
                      <a:pPr algn="ctr"/>
                      <a:r>
                        <a:rPr lang="zh-CN" altLang="zh-CN" sz="1800" kern="1200" dirty="0">
                          <a:solidFill>
                            <a:srgbClr val="FF0000"/>
                          </a:solidFill>
                          <a:effectLst/>
                          <a:latin typeface="+mn-lt"/>
                          <a:ea typeface="+mn-ea"/>
                          <a:cs typeface="+mn-cs"/>
                        </a:rPr>
                        <a:t>小巧便携的体积，较高的兼容性，更为强大的计算性能，兼容</a:t>
                      </a:r>
                      <a:r>
                        <a:rPr lang="en-US" altLang="zh-CN" sz="1800" kern="1200" dirty="0">
                          <a:solidFill>
                            <a:srgbClr val="FF0000"/>
                          </a:solidFill>
                          <a:effectLst/>
                          <a:latin typeface="+mn-lt"/>
                          <a:ea typeface="+mn-ea"/>
                          <a:cs typeface="+mn-cs"/>
                        </a:rPr>
                        <a:t>GPIO</a:t>
                      </a:r>
                      <a:r>
                        <a:rPr lang="zh-CN" altLang="zh-CN" sz="1800" kern="1200" dirty="0">
                          <a:solidFill>
                            <a:srgbClr val="FF0000"/>
                          </a:solidFill>
                          <a:effectLst/>
                          <a:latin typeface="+mn-lt"/>
                          <a:ea typeface="+mn-ea"/>
                          <a:cs typeface="+mn-cs"/>
                        </a:rPr>
                        <a:t>与</a:t>
                      </a:r>
                      <a:r>
                        <a:rPr lang="en-US" altLang="zh-CN" sz="1800" kern="1200" dirty="0">
                          <a:solidFill>
                            <a:srgbClr val="FF0000"/>
                          </a:solidFill>
                          <a:effectLst/>
                          <a:latin typeface="+mn-lt"/>
                          <a:ea typeface="+mn-ea"/>
                          <a:cs typeface="+mn-cs"/>
                        </a:rPr>
                        <a:t>USB</a:t>
                      </a:r>
                      <a:r>
                        <a:rPr lang="zh-CN" altLang="zh-CN" sz="1800" kern="1200" dirty="0">
                          <a:solidFill>
                            <a:srgbClr val="FF0000"/>
                          </a:solidFill>
                          <a:effectLst/>
                          <a:latin typeface="+mn-lt"/>
                          <a:ea typeface="+mn-ea"/>
                          <a:cs typeface="+mn-cs"/>
                        </a:rPr>
                        <a:t>，具有网络连接、多媒体等能力，具备很强的可扩展性</a:t>
                      </a:r>
                      <a:endParaRPr lang="zh-CN" altLang="en-US" sz="2000" dirty="0">
                        <a:solidFill>
                          <a:srgbClr val="FF0000"/>
                        </a:solidFill>
                      </a:endParaRPr>
                    </a:p>
                  </a:txBody>
                  <a:tcPr anchor="ctr"/>
                </a:tc>
                <a:tc>
                  <a:txBody>
                    <a:bodyPr/>
                    <a:lstStyle/>
                    <a:p>
                      <a:pPr algn="ctr"/>
                      <a:r>
                        <a:rPr lang="zh-CN" altLang="zh-CN" sz="1800" kern="1200" dirty="0">
                          <a:solidFill>
                            <a:srgbClr val="FF0000"/>
                          </a:solidFill>
                          <a:effectLst/>
                          <a:latin typeface="+mn-lt"/>
                          <a:ea typeface="+mn-ea"/>
                          <a:cs typeface="+mn-cs"/>
                        </a:rPr>
                        <a:t>成本较高，难以维护，鲁棒性不佳，对散热与功耗都有要求等缺点，且其学习成本高</a:t>
                      </a:r>
                      <a:endParaRPr lang="zh-CN" altLang="en-US" sz="2000" dirty="0">
                        <a:solidFill>
                          <a:srgbClr val="FF0000"/>
                        </a:solidFill>
                      </a:endParaRPr>
                    </a:p>
                  </a:txBody>
                  <a:tcPr anchor="ctr"/>
                </a:tc>
                <a:extLst>
                  <a:ext uri="{0D108BD9-81ED-4DB2-BD59-A6C34878D82A}">
                    <a16:rowId xmlns:a16="http://schemas.microsoft.com/office/drawing/2014/main" val="3608560885"/>
                  </a:ext>
                </a:extLst>
              </a:tr>
            </a:tbl>
          </a:graphicData>
        </a:graphic>
      </p:graphicFrame>
      <p:sp>
        <p:nvSpPr>
          <p:cNvPr id="4" name="灯片编号占位符 3">
            <a:extLst>
              <a:ext uri="{FF2B5EF4-FFF2-40B4-BE49-F238E27FC236}">
                <a16:creationId xmlns:a16="http://schemas.microsoft.com/office/drawing/2014/main" id="{9C8EB528-3641-4897-BC2E-ED9DA120DB4A}"/>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Tree>
    <p:extLst>
      <p:ext uri="{BB962C8B-B14F-4D97-AF65-F5344CB8AC3E}">
        <p14:creationId xmlns:p14="http://schemas.microsoft.com/office/powerpoint/2010/main" val="69365488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1665"/>
          </a:xfrm>
          <a:prstGeom prst="rect">
            <a:avLst/>
          </a:prstGeom>
          <a:noFill/>
        </p:spPr>
        <p:txBody>
          <a:bodyPr wrap="square">
            <a:spAutoFit/>
          </a:bodyPr>
          <a:lstStyle/>
          <a:p>
            <a:pPr lvl="0">
              <a:defRPr/>
            </a:pPr>
            <a:r>
              <a:rPr lang="en-US" altLang="zh-CN" sz="2400" dirty="0">
                <a:solidFill>
                  <a:prstClr val="white"/>
                </a:solidFill>
                <a:latin typeface="HelveticaExt-Normal"/>
                <a:ea typeface="OPPOSans B"/>
              </a:rPr>
              <a:t>3.2 </a:t>
            </a:r>
            <a:r>
              <a:rPr lang="zh-CN" altLang="zh-CN" sz="2400" dirty="0">
                <a:solidFill>
                  <a:prstClr val="white"/>
                </a:solidFill>
                <a:latin typeface="HelveticaExt-Normal"/>
                <a:ea typeface="OPPOSans B"/>
              </a:rPr>
              <a:t>展品</a:t>
            </a:r>
            <a:r>
              <a:rPr lang="zh-CN" altLang="en-US" sz="2400" dirty="0">
                <a:solidFill>
                  <a:prstClr val="white"/>
                </a:solidFill>
                <a:latin typeface="HelveticaExt-Normal"/>
                <a:ea typeface="OPPOSans B"/>
              </a:rPr>
              <a:t>子</a:t>
            </a:r>
            <a:r>
              <a:rPr lang="zh-CN" altLang="zh-CN" sz="2400" dirty="0">
                <a:solidFill>
                  <a:prstClr val="white"/>
                </a:solidFill>
                <a:latin typeface="HelveticaExt-Normal"/>
                <a:ea typeface="OPPOSans B"/>
              </a:rPr>
              <a:t>功能</a:t>
            </a:r>
            <a:r>
              <a:rPr lang="zh-CN" altLang="en-US" sz="2400" dirty="0">
                <a:solidFill>
                  <a:prstClr val="white"/>
                </a:solidFill>
                <a:latin typeface="HelveticaExt-Normal"/>
                <a:ea typeface="OPPOSans B"/>
              </a:rPr>
              <a:t>实现原理方案比较</a:t>
            </a: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sp>
        <p:nvSpPr>
          <p:cNvPr id="7" name="文本框 6">
            <a:extLst>
              <a:ext uri="{FF2B5EF4-FFF2-40B4-BE49-F238E27FC236}">
                <a16:creationId xmlns:a16="http://schemas.microsoft.com/office/drawing/2014/main" id="{3C99CF63-85EF-3BEE-E80D-8E215EE98239}"/>
              </a:ext>
            </a:extLst>
          </p:cNvPr>
          <p:cNvSpPr txBox="1"/>
          <p:nvPr/>
        </p:nvSpPr>
        <p:spPr>
          <a:xfrm>
            <a:off x="-131694" y="1063993"/>
            <a:ext cx="10724194" cy="490840"/>
          </a:xfrm>
          <a:prstGeom prst="rect">
            <a:avLst/>
          </a:prstGeom>
          <a:noFill/>
        </p:spPr>
        <p:txBody>
          <a:bodyPr wrap="square">
            <a:spAutoFit/>
          </a:bodyPr>
          <a:lstStyle/>
          <a:p>
            <a:pPr indent="304800" algn="just">
              <a:lnSpc>
                <a:spcPct val="150000"/>
              </a:lnSpc>
            </a:pP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交互系统：</a:t>
            </a:r>
            <a:endParaRPr lang="zh-CN" altLang="zh-CN" sz="2000" kern="100" dirty="0">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24A10C4A-CA6E-5A34-8D6E-4E1CB340A779}"/>
              </a:ext>
            </a:extLst>
          </p:cNvPr>
          <p:cNvGraphicFramePr>
            <a:graphicFrameLocks noGrp="1"/>
          </p:cNvGraphicFramePr>
          <p:nvPr>
            <p:extLst>
              <p:ext uri="{D42A27DB-BD31-4B8C-83A1-F6EECF244321}">
                <p14:modId xmlns:p14="http://schemas.microsoft.com/office/powerpoint/2010/main" val="2732908404"/>
              </p:ext>
            </p:extLst>
          </p:nvPr>
        </p:nvGraphicFramePr>
        <p:xfrm>
          <a:off x="894886" y="1820452"/>
          <a:ext cx="10302439" cy="2416992"/>
        </p:xfrm>
        <a:graphic>
          <a:graphicData uri="http://schemas.openxmlformats.org/drawingml/2006/table">
            <a:tbl>
              <a:tblPr firstRow="1" bandRow="1">
                <a:tableStyleId>{5C22544A-7EE6-4342-B048-85BDC9FD1C3A}</a:tableStyleId>
              </a:tblPr>
              <a:tblGrid>
                <a:gridCol w="1877531">
                  <a:extLst>
                    <a:ext uri="{9D8B030D-6E8A-4147-A177-3AD203B41FA5}">
                      <a16:colId xmlns:a16="http://schemas.microsoft.com/office/drawing/2014/main" val="2960751985"/>
                    </a:ext>
                  </a:extLst>
                </a:gridCol>
                <a:gridCol w="1766657">
                  <a:extLst>
                    <a:ext uri="{9D8B030D-6E8A-4147-A177-3AD203B41FA5}">
                      <a16:colId xmlns:a16="http://schemas.microsoft.com/office/drawing/2014/main" val="2724842575"/>
                    </a:ext>
                  </a:extLst>
                </a:gridCol>
                <a:gridCol w="3142695">
                  <a:extLst>
                    <a:ext uri="{9D8B030D-6E8A-4147-A177-3AD203B41FA5}">
                      <a16:colId xmlns:a16="http://schemas.microsoft.com/office/drawing/2014/main" val="1562208017"/>
                    </a:ext>
                  </a:extLst>
                </a:gridCol>
                <a:gridCol w="3515556">
                  <a:extLst>
                    <a:ext uri="{9D8B030D-6E8A-4147-A177-3AD203B41FA5}">
                      <a16:colId xmlns:a16="http://schemas.microsoft.com/office/drawing/2014/main" val="1715407234"/>
                    </a:ext>
                  </a:extLst>
                </a:gridCol>
              </a:tblGrid>
              <a:tr h="751296">
                <a:tc>
                  <a:txBody>
                    <a:bodyPr/>
                    <a:lstStyle/>
                    <a:p>
                      <a:pPr algn="ctr"/>
                      <a:r>
                        <a:rPr lang="zh-CN" altLang="en-US" sz="2400" dirty="0">
                          <a:solidFill>
                            <a:schemeClr val="bg1"/>
                          </a:solidFill>
                        </a:rPr>
                        <a:t>方案序号</a:t>
                      </a:r>
                    </a:p>
                  </a:txBody>
                  <a:tcPr anchor="ctr"/>
                </a:tc>
                <a:tc>
                  <a:txBody>
                    <a:bodyPr/>
                    <a:lstStyle/>
                    <a:p>
                      <a:pPr algn="ctr"/>
                      <a:r>
                        <a:rPr lang="zh-CN" altLang="en-US" sz="2400" dirty="0">
                          <a:solidFill>
                            <a:schemeClr val="bg1"/>
                          </a:solidFill>
                        </a:rPr>
                        <a:t>方案名称</a:t>
                      </a:r>
                    </a:p>
                  </a:txBody>
                  <a:tcPr anchor="ctr"/>
                </a:tc>
                <a:tc>
                  <a:txBody>
                    <a:bodyPr/>
                    <a:lstStyle/>
                    <a:p>
                      <a:pPr algn="ctr"/>
                      <a:r>
                        <a:rPr lang="zh-CN" altLang="en-US" sz="2400" dirty="0">
                          <a:solidFill>
                            <a:schemeClr val="bg1"/>
                          </a:solidFill>
                        </a:rPr>
                        <a:t>优点</a:t>
                      </a:r>
                    </a:p>
                  </a:txBody>
                  <a:tcPr anchor="ctr"/>
                </a:tc>
                <a:tc>
                  <a:txBody>
                    <a:bodyPr/>
                    <a:lstStyle/>
                    <a:p>
                      <a:pPr algn="ctr"/>
                      <a:r>
                        <a:rPr lang="zh-CN" altLang="en-US" sz="2400" dirty="0">
                          <a:solidFill>
                            <a:schemeClr val="bg1"/>
                          </a:solidFill>
                        </a:rPr>
                        <a:t>缺点</a:t>
                      </a:r>
                    </a:p>
                  </a:txBody>
                  <a:tcPr anchor="ctr"/>
                </a:tc>
                <a:extLst>
                  <a:ext uri="{0D108BD9-81ED-4DB2-BD59-A6C34878D82A}">
                    <a16:rowId xmlns:a16="http://schemas.microsoft.com/office/drawing/2014/main" val="4275149588"/>
                  </a:ext>
                </a:extLst>
              </a:tr>
              <a:tr h="751296">
                <a:tc>
                  <a:txBody>
                    <a:bodyPr/>
                    <a:lstStyle/>
                    <a:p>
                      <a:pPr algn="ctr"/>
                      <a:r>
                        <a:rPr lang="en-US" altLang="zh-CN" sz="2000" dirty="0">
                          <a:solidFill>
                            <a:schemeClr val="tx1"/>
                          </a:solidFill>
                        </a:rPr>
                        <a:t>1</a:t>
                      </a:r>
                      <a:endParaRPr lang="zh-CN" altLang="en-US" sz="2000" dirty="0">
                        <a:solidFill>
                          <a:schemeClr val="tx1"/>
                        </a:solidFill>
                      </a:endParaRPr>
                    </a:p>
                  </a:txBody>
                  <a:tcPr anchor="ctr"/>
                </a:tc>
                <a:tc>
                  <a:txBody>
                    <a:bodyPr/>
                    <a:lstStyle/>
                    <a:p>
                      <a:pPr algn="ctr"/>
                      <a:r>
                        <a:rPr lang="zh-CN" altLang="zh-CN" sz="1800" kern="1200" dirty="0">
                          <a:solidFill>
                            <a:schemeClr val="dk1"/>
                          </a:solidFill>
                          <a:effectLst/>
                          <a:latin typeface="+mn-lt"/>
                          <a:ea typeface="+mn-ea"/>
                          <a:cs typeface="+mn-cs"/>
                        </a:rPr>
                        <a:t>数码管</a:t>
                      </a:r>
                      <a:endParaRPr lang="zh-CN" altLang="en-US" sz="2000" dirty="0">
                        <a:solidFill>
                          <a:srgbClr val="FF0000"/>
                        </a:solidFill>
                      </a:endParaRPr>
                    </a:p>
                  </a:txBody>
                  <a:tcPr anchor="ctr"/>
                </a:tc>
                <a:tc>
                  <a:txBody>
                    <a:bodyPr/>
                    <a:lstStyle/>
                    <a:p>
                      <a:pPr algn="ctr"/>
                      <a:r>
                        <a:rPr lang="zh-CN" altLang="zh-CN" sz="1800" kern="1200" dirty="0">
                          <a:solidFill>
                            <a:schemeClr val="dk1"/>
                          </a:solidFill>
                          <a:effectLst/>
                          <a:latin typeface="+mn-lt"/>
                          <a:ea typeface="+mn-ea"/>
                          <a:cs typeface="+mn-cs"/>
                        </a:rPr>
                        <a:t>设计简单，成本低廉，易于维护，鲁棒性好</a:t>
                      </a:r>
                      <a:endParaRPr lang="zh-CN" altLang="en-US" sz="2000" dirty="0">
                        <a:solidFill>
                          <a:srgbClr val="FF0000"/>
                        </a:solidFill>
                      </a:endParaRPr>
                    </a:p>
                  </a:txBody>
                  <a:tcPr anchor="ctr"/>
                </a:tc>
                <a:tc>
                  <a:txBody>
                    <a:bodyPr/>
                    <a:lstStyle/>
                    <a:p>
                      <a:pPr algn="ctr"/>
                      <a:r>
                        <a:rPr lang="zh-CN" altLang="zh-CN" sz="1800" kern="1200" dirty="0">
                          <a:solidFill>
                            <a:schemeClr val="dk1"/>
                          </a:solidFill>
                          <a:effectLst/>
                          <a:latin typeface="+mn-lt"/>
                          <a:ea typeface="+mn-ea"/>
                          <a:cs typeface="+mn-cs"/>
                        </a:rPr>
                        <a:t>灵活度很低，对</a:t>
                      </a:r>
                      <a:r>
                        <a:rPr lang="en-US" altLang="zh-CN" sz="1800" kern="1200" dirty="0">
                          <a:solidFill>
                            <a:schemeClr val="dk1"/>
                          </a:solidFill>
                          <a:effectLst/>
                          <a:latin typeface="+mn-lt"/>
                          <a:ea typeface="+mn-ea"/>
                          <a:cs typeface="+mn-cs"/>
                        </a:rPr>
                        <a:t>GPIO</a:t>
                      </a:r>
                      <a:r>
                        <a:rPr lang="zh-CN" altLang="zh-CN" sz="1800" kern="1200" dirty="0">
                          <a:solidFill>
                            <a:schemeClr val="dk1"/>
                          </a:solidFill>
                          <a:effectLst/>
                          <a:latin typeface="+mn-lt"/>
                          <a:ea typeface="+mn-ea"/>
                          <a:cs typeface="+mn-cs"/>
                        </a:rPr>
                        <a:t>的占用较高，信息维度较少</a:t>
                      </a:r>
                      <a:endParaRPr lang="zh-CN" altLang="en-US" sz="2000" dirty="0">
                        <a:solidFill>
                          <a:srgbClr val="FF0000"/>
                        </a:solidFill>
                      </a:endParaRPr>
                    </a:p>
                  </a:txBody>
                  <a:tcPr anchor="ctr"/>
                </a:tc>
                <a:extLst>
                  <a:ext uri="{0D108BD9-81ED-4DB2-BD59-A6C34878D82A}">
                    <a16:rowId xmlns:a16="http://schemas.microsoft.com/office/drawing/2014/main" val="115690975"/>
                  </a:ext>
                </a:extLst>
              </a:tr>
              <a:tr h="751296">
                <a:tc>
                  <a:txBody>
                    <a:bodyPr/>
                    <a:lstStyle/>
                    <a:p>
                      <a:pPr algn="ctr"/>
                      <a:r>
                        <a:rPr lang="en-US" altLang="zh-CN" sz="2000" dirty="0">
                          <a:solidFill>
                            <a:srgbClr val="FF0000"/>
                          </a:solidFill>
                        </a:rPr>
                        <a:t>2</a:t>
                      </a:r>
                      <a:endParaRPr lang="zh-CN" altLang="en-US" sz="2000" dirty="0">
                        <a:solidFill>
                          <a:srgbClr val="FF0000"/>
                        </a:solidFill>
                      </a:endParaRPr>
                    </a:p>
                  </a:txBody>
                  <a:tcPr anchor="ctr"/>
                </a:tc>
                <a:tc>
                  <a:txBody>
                    <a:bodyPr/>
                    <a:lstStyle/>
                    <a:p>
                      <a:pPr algn="ctr"/>
                      <a:r>
                        <a:rPr lang="zh-CN" altLang="zh-CN" sz="1800" kern="1200" dirty="0">
                          <a:solidFill>
                            <a:srgbClr val="FF0000"/>
                          </a:solidFill>
                          <a:effectLst/>
                          <a:latin typeface="+mn-lt"/>
                          <a:ea typeface="+mn-ea"/>
                          <a:cs typeface="+mn-cs"/>
                        </a:rPr>
                        <a:t>显示屏</a:t>
                      </a:r>
                      <a:endParaRPr lang="zh-CN" altLang="en-US" sz="2000" dirty="0">
                        <a:solidFill>
                          <a:srgbClr val="FF0000"/>
                        </a:solidFill>
                      </a:endParaRPr>
                    </a:p>
                  </a:txBody>
                  <a:tcPr anchor="ctr"/>
                </a:tc>
                <a:tc>
                  <a:txBody>
                    <a:bodyPr/>
                    <a:lstStyle/>
                    <a:p>
                      <a:pPr algn="ctr"/>
                      <a:r>
                        <a:rPr lang="zh-CN" altLang="zh-CN" sz="1800" kern="1200" dirty="0">
                          <a:solidFill>
                            <a:srgbClr val="FF0000"/>
                          </a:solidFill>
                          <a:effectLst/>
                          <a:latin typeface="+mn-lt"/>
                          <a:ea typeface="+mn-ea"/>
                          <a:cs typeface="+mn-cs"/>
                        </a:rPr>
                        <a:t>更好的互动效果，信息密度高，灵活度高，便于与其他多媒体设备结合</a:t>
                      </a:r>
                      <a:endParaRPr lang="zh-CN" altLang="en-US" sz="2000" dirty="0">
                        <a:solidFill>
                          <a:srgbClr val="FF0000"/>
                        </a:solidFill>
                      </a:endParaRPr>
                    </a:p>
                  </a:txBody>
                  <a:tcPr anchor="ctr"/>
                </a:tc>
                <a:tc>
                  <a:txBody>
                    <a:bodyPr/>
                    <a:lstStyle/>
                    <a:p>
                      <a:pPr algn="ctr"/>
                      <a:r>
                        <a:rPr lang="zh-CN" altLang="zh-CN" sz="1800" kern="1200" dirty="0">
                          <a:solidFill>
                            <a:srgbClr val="FF0000"/>
                          </a:solidFill>
                          <a:effectLst/>
                          <a:latin typeface="+mn-lt"/>
                          <a:ea typeface="+mn-ea"/>
                          <a:cs typeface="+mn-cs"/>
                        </a:rPr>
                        <a:t>成本较高，实现难度较大，可能不易维护</a:t>
                      </a:r>
                      <a:endParaRPr lang="zh-CN" altLang="en-US" sz="2000" dirty="0">
                        <a:solidFill>
                          <a:srgbClr val="FF0000"/>
                        </a:solidFill>
                      </a:endParaRPr>
                    </a:p>
                  </a:txBody>
                  <a:tcPr anchor="ctr"/>
                </a:tc>
                <a:extLst>
                  <a:ext uri="{0D108BD9-81ED-4DB2-BD59-A6C34878D82A}">
                    <a16:rowId xmlns:a16="http://schemas.microsoft.com/office/drawing/2014/main" val="10973212"/>
                  </a:ext>
                </a:extLst>
              </a:tr>
            </a:tbl>
          </a:graphicData>
        </a:graphic>
      </p:graphicFrame>
      <p:sp>
        <p:nvSpPr>
          <p:cNvPr id="12" name="文本框 11">
            <a:extLst>
              <a:ext uri="{FF2B5EF4-FFF2-40B4-BE49-F238E27FC236}">
                <a16:creationId xmlns:a16="http://schemas.microsoft.com/office/drawing/2014/main" id="{845033A5-D1F4-9967-407A-57F63313B483}"/>
              </a:ext>
            </a:extLst>
          </p:cNvPr>
          <p:cNvSpPr txBox="1"/>
          <p:nvPr/>
        </p:nvSpPr>
        <p:spPr>
          <a:xfrm>
            <a:off x="582967" y="4518337"/>
            <a:ext cx="11026066" cy="1569660"/>
          </a:xfrm>
          <a:prstGeom prst="rect">
            <a:avLst/>
          </a:prstGeom>
          <a:noFill/>
        </p:spPr>
        <p:txBody>
          <a:bodyPr wrap="square">
            <a:spAutoFit/>
          </a:bodyPr>
          <a:lstStyle/>
          <a:p>
            <a:r>
              <a:rPr lang="zh-CN" altLang="zh-CN" sz="2400" dirty="0">
                <a:effectLst/>
                <a:latin typeface="黑体" panose="02010609060101010101" pitchFamily="49" charset="-122"/>
                <a:ea typeface="黑体" panose="02010609060101010101" pitchFamily="49" charset="-122"/>
                <a:cs typeface="Times New Roman" panose="02020603050405020304" pitchFamily="18" charset="0"/>
              </a:rPr>
              <a:t>操作设备有以下几种方案：</a:t>
            </a:r>
            <a:r>
              <a:rPr lang="zh-CN" altLang="zh-CN" sz="2400" dirty="0">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摇杆式</a:t>
            </a:r>
            <a:r>
              <a:rPr lang="zh-CN" altLang="zh-CN" sz="2400" dirty="0">
                <a:effectLst/>
                <a:latin typeface="黑体" panose="02010609060101010101" pitchFamily="49" charset="-122"/>
                <a:ea typeface="黑体" panose="02010609060101010101" pitchFamily="49" charset="-122"/>
                <a:cs typeface="Times New Roman" panose="02020603050405020304" pitchFamily="18" charset="0"/>
              </a:rPr>
              <a:t>，触摸式，按钮式。其中摇杆式的特点是控制运动机构更加直观，人机工效更高，但所占据空间更大；触摸式的特点是长时间使用更加省力，但容易误触，不够直观且鲁棒性不佳；按钮式的属性则处于二者之间。</a:t>
            </a:r>
            <a:endParaRPr lang="zh-CN" altLang="en-US" sz="2400" dirty="0">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9E61B07C-29BF-41CB-B162-7D0A99EEAA1C}"/>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Tree>
    <p:extLst>
      <p:ext uri="{BB962C8B-B14F-4D97-AF65-F5344CB8AC3E}">
        <p14:creationId xmlns:p14="http://schemas.microsoft.com/office/powerpoint/2010/main" val="298051435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1665"/>
          </a:xfrm>
          <a:prstGeom prst="rect">
            <a:avLst/>
          </a:prstGeom>
          <a:noFill/>
        </p:spPr>
        <p:txBody>
          <a:bodyPr wrap="square">
            <a:spAutoFit/>
          </a:bodyPr>
          <a:lstStyle/>
          <a:p>
            <a:pPr lvl="0">
              <a:defRPr/>
            </a:pPr>
            <a:r>
              <a:rPr lang="en-US" altLang="zh-CN" sz="2400" dirty="0">
                <a:solidFill>
                  <a:prstClr val="white"/>
                </a:solidFill>
                <a:latin typeface="HelveticaExt-Normal"/>
                <a:ea typeface="OPPOSans B"/>
              </a:rPr>
              <a:t>3.3 </a:t>
            </a:r>
            <a:r>
              <a:rPr lang="zh-CN" altLang="zh-CN" sz="2400" dirty="0">
                <a:solidFill>
                  <a:prstClr val="white"/>
                </a:solidFill>
                <a:latin typeface="HelveticaExt-Normal"/>
                <a:ea typeface="OPPOSans B"/>
              </a:rPr>
              <a:t>展品</a:t>
            </a:r>
            <a:r>
              <a:rPr lang="zh-CN" altLang="en-US" sz="2400" dirty="0">
                <a:solidFill>
                  <a:prstClr val="white"/>
                </a:solidFill>
                <a:latin typeface="HelveticaExt-Normal"/>
                <a:ea typeface="OPPOSans B"/>
              </a:rPr>
              <a:t>子</a:t>
            </a:r>
            <a:r>
              <a:rPr lang="zh-CN" altLang="zh-CN" sz="2400" dirty="0">
                <a:solidFill>
                  <a:prstClr val="white"/>
                </a:solidFill>
                <a:latin typeface="HelveticaExt-Normal"/>
                <a:ea typeface="OPPOSans B"/>
              </a:rPr>
              <a:t>功能</a:t>
            </a:r>
            <a:r>
              <a:rPr lang="zh-CN" altLang="en-US" sz="2400" dirty="0">
                <a:solidFill>
                  <a:prstClr val="white"/>
                </a:solidFill>
                <a:latin typeface="HelveticaExt-Normal"/>
                <a:ea typeface="OPPOSans B"/>
              </a:rPr>
              <a:t>实现原理方案</a:t>
            </a: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sp>
        <p:nvSpPr>
          <p:cNvPr id="7" name="文本框 6">
            <a:extLst>
              <a:ext uri="{FF2B5EF4-FFF2-40B4-BE49-F238E27FC236}">
                <a16:creationId xmlns:a16="http://schemas.microsoft.com/office/drawing/2014/main" id="{3C99CF63-85EF-3BEE-E80D-8E215EE98239}"/>
              </a:ext>
            </a:extLst>
          </p:cNvPr>
          <p:cNvSpPr txBox="1"/>
          <p:nvPr/>
        </p:nvSpPr>
        <p:spPr>
          <a:xfrm>
            <a:off x="-131694" y="1063993"/>
            <a:ext cx="10724194" cy="490840"/>
          </a:xfrm>
          <a:prstGeom prst="rect">
            <a:avLst/>
          </a:prstGeom>
          <a:noFill/>
        </p:spPr>
        <p:txBody>
          <a:bodyPr wrap="square">
            <a:spAutoFit/>
          </a:bodyPr>
          <a:lstStyle/>
          <a:p>
            <a:pPr indent="304800" algn="just">
              <a:lnSpc>
                <a:spcPct val="150000"/>
              </a:lnSpc>
            </a:pP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通过前面的对比与评估，我们最终拟定的方案如下：</a:t>
            </a:r>
            <a:endParaRPr lang="zh-CN" altLang="zh-CN" sz="2000" kern="100" dirty="0">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24A10C4A-CA6E-5A34-8D6E-4E1CB340A779}"/>
              </a:ext>
            </a:extLst>
          </p:cNvPr>
          <p:cNvGraphicFramePr>
            <a:graphicFrameLocks noGrp="1"/>
          </p:cNvGraphicFramePr>
          <p:nvPr>
            <p:extLst>
              <p:ext uri="{D42A27DB-BD31-4B8C-83A1-F6EECF244321}">
                <p14:modId xmlns:p14="http://schemas.microsoft.com/office/powerpoint/2010/main" val="1151372553"/>
              </p:ext>
            </p:extLst>
          </p:nvPr>
        </p:nvGraphicFramePr>
        <p:xfrm>
          <a:off x="791849" y="2836454"/>
          <a:ext cx="10508514" cy="1502592"/>
        </p:xfrm>
        <a:graphic>
          <a:graphicData uri="http://schemas.openxmlformats.org/drawingml/2006/table">
            <a:tbl>
              <a:tblPr firstRow="1" bandRow="1">
                <a:tableStyleId>{5C22544A-7EE6-4342-B048-85BDC9FD1C3A}</a:tableStyleId>
              </a:tblPr>
              <a:tblGrid>
                <a:gridCol w="1486218">
                  <a:extLst>
                    <a:ext uri="{9D8B030D-6E8A-4147-A177-3AD203B41FA5}">
                      <a16:colId xmlns:a16="http://schemas.microsoft.com/office/drawing/2014/main" val="2960751985"/>
                    </a:ext>
                  </a:extLst>
                </a:gridCol>
                <a:gridCol w="2510492">
                  <a:extLst>
                    <a:ext uri="{9D8B030D-6E8A-4147-A177-3AD203B41FA5}">
                      <a16:colId xmlns:a16="http://schemas.microsoft.com/office/drawing/2014/main" val="2724842575"/>
                    </a:ext>
                  </a:extLst>
                </a:gridCol>
                <a:gridCol w="2104008">
                  <a:extLst>
                    <a:ext uri="{9D8B030D-6E8A-4147-A177-3AD203B41FA5}">
                      <a16:colId xmlns:a16="http://schemas.microsoft.com/office/drawing/2014/main" val="1562208017"/>
                    </a:ext>
                  </a:extLst>
                </a:gridCol>
                <a:gridCol w="2281561">
                  <a:extLst>
                    <a:ext uri="{9D8B030D-6E8A-4147-A177-3AD203B41FA5}">
                      <a16:colId xmlns:a16="http://schemas.microsoft.com/office/drawing/2014/main" val="1715407234"/>
                    </a:ext>
                  </a:extLst>
                </a:gridCol>
                <a:gridCol w="2126235">
                  <a:extLst>
                    <a:ext uri="{9D8B030D-6E8A-4147-A177-3AD203B41FA5}">
                      <a16:colId xmlns:a16="http://schemas.microsoft.com/office/drawing/2014/main" val="1331976028"/>
                    </a:ext>
                  </a:extLst>
                </a:gridCol>
              </a:tblGrid>
              <a:tr h="751296">
                <a:tc>
                  <a:txBody>
                    <a:bodyPr/>
                    <a:lstStyle/>
                    <a:p>
                      <a:pPr algn="ctr"/>
                      <a:r>
                        <a:rPr lang="zh-CN" altLang="en-US" sz="2400" dirty="0">
                          <a:solidFill>
                            <a:schemeClr val="bg1"/>
                          </a:solidFill>
                        </a:rPr>
                        <a:t>子系统</a:t>
                      </a:r>
                    </a:p>
                  </a:txBody>
                  <a:tcPr anchor="ctr"/>
                </a:tc>
                <a:tc>
                  <a:txBody>
                    <a:bodyPr/>
                    <a:lstStyle/>
                    <a:p>
                      <a:pPr algn="ctr"/>
                      <a:r>
                        <a:rPr lang="zh-CN" altLang="en-US" sz="2400" dirty="0">
                          <a:solidFill>
                            <a:schemeClr val="bg1"/>
                          </a:solidFill>
                        </a:rPr>
                        <a:t>运动机构</a:t>
                      </a:r>
                    </a:p>
                  </a:txBody>
                  <a:tcPr anchor="ctr"/>
                </a:tc>
                <a:tc>
                  <a:txBody>
                    <a:bodyPr/>
                    <a:lstStyle/>
                    <a:p>
                      <a:pPr algn="ctr"/>
                      <a:r>
                        <a:rPr lang="zh-CN" altLang="en-US" sz="2400" dirty="0">
                          <a:solidFill>
                            <a:schemeClr val="bg1"/>
                          </a:solidFill>
                        </a:rPr>
                        <a:t>传感系统</a:t>
                      </a:r>
                    </a:p>
                  </a:txBody>
                  <a:tcPr anchor="ctr"/>
                </a:tc>
                <a:tc>
                  <a:txBody>
                    <a:bodyPr/>
                    <a:lstStyle/>
                    <a:p>
                      <a:pPr algn="ctr"/>
                      <a:r>
                        <a:rPr lang="zh-CN" altLang="en-US" sz="2400" dirty="0">
                          <a:solidFill>
                            <a:schemeClr val="bg1"/>
                          </a:solidFill>
                        </a:rPr>
                        <a:t>控制系统</a:t>
                      </a:r>
                    </a:p>
                  </a:txBody>
                  <a:tcPr anchor="ctr"/>
                </a:tc>
                <a:tc>
                  <a:txBody>
                    <a:bodyPr/>
                    <a:lstStyle/>
                    <a:p>
                      <a:pPr algn="ctr"/>
                      <a:r>
                        <a:rPr lang="zh-CN" altLang="en-US" sz="2400" dirty="0">
                          <a:solidFill>
                            <a:schemeClr val="bg1"/>
                          </a:solidFill>
                        </a:rPr>
                        <a:t>交互系统</a:t>
                      </a:r>
                    </a:p>
                  </a:txBody>
                  <a:tcPr anchor="ctr"/>
                </a:tc>
                <a:extLst>
                  <a:ext uri="{0D108BD9-81ED-4DB2-BD59-A6C34878D82A}">
                    <a16:rowId xmlns:a16="http://schemas.microsoft.com/office/drawing/2014/main" val="4275149588"/>
                  </a:ext>
                </a:extLst>
              </a:tr>
              <a:tr h="751296">
                <a:tc>
                  <a:txBody>
                    <a:bodyPr/>
                    <a:lstStyle/>
                    <a:p>
                      <a:pPr algn="ctr"/>
                      <a:r>
                        <a:rPr lang="zh-CN" altLang="en-US" sz="2400" b="1" kern="1200" dirty="0">
                          <a:solidFill>
                            <a:srgbClr val="660874"/>
                          </a:solidFill>
                          <a:latin typeface="+mn-lt"/>
                          <a:ea typeface="+mn-ea"/>
                          <a:cs typeface="+mn-cs"/>
                        </a:rPr>
                        <a:t>方案选择</a:t>
                      </a:r>
                    </a:p>
                  </a:txBody>
                  <a:tcPr anchor="ctr"/>
                </a:tc>
                <a:tc>
                  <a:txBody>
                    <a:bodyPr/>
                    <a:lstStyle/>
                    <a:p>
                      <a:pPr algn="ctr"/>
                      <a:r>
                        <a:rPr lang="zh-CN" altLang="en-US" sz="2400" b="1" kern="1200" dirty="0">
                          <a:solidFill>
                            <a:srgbClr val="660874"/>
                          </a:solidFill>
                          <a:latin typeface="+mn-lt"/>
                          <a:ea typeface="+mn-ea"/>
                          <a:cs typeface="+mn-cs"/>
                        </a:rPr>
                        <a:t>电机</a:t>
                      </a:r>
                      <a:r>
                        <a:rPr lang="en-US" altLang="zh-CN" sz="2400" b="1" kern="1200" dirty="0">
                          <a:solidFill>
                            <a:srgbClr val="660874"/>
                          </a:solidFill>
                          <a:latin typeface="+mn-lt"/>
                          <a:ea typeface="+mn-ea"/>
                          <a:cs typeface="+mn-cs"/>
                        </a:rPr>
                        <a:t>+</a:t>
                      </a:r>
                      <a:r>
                        <a:rPr lang="zh-CN" altLang="en-US" sz="2400" b="1" kern="1200" dirty="0">
                          <a:solidFill>
                            <a:srgbClr val="660874"/>
                          </a:solidFill>
                          <a:latin typeface="+mn-lt"/>
                          <a:ea typeface="+mn-ea"/>
                          <a:cs typeface="+mn-cs"/>
                        </a:rPr>
                        <a:t>舵机驱动</a:t>
                      </a:r>
                    </a:p>
                  </a:txBody>
                  <a:tcPr anchor="ctr"/>
                </a:tc>
                <a:tc>
                  <a:txBody>
                    <a:bodyPr/>
                    <a:lstStyle/>
                    <a:p>
                      <a:pPr algn="ctr"/>
                      <a:r>
                        <a:rPr lang="zh-CN" altLang="en-US" sz="2400" b="1" kern="1200" dirty="0">
                          <a:solidFill>
                            <a:srgbClr val="660874"/>
                          </a:solidFill>
                          <a:latin typeface="+mn-lt"/>
                          <a:ea typeface="+mn-ea"/>
                          <a:cs typeface="+mn-cs"/>
                        </a:rPr>
                        <a:t>位置传感器</a:t>
                      </a:r>
                    </a:p>
                  </a:txBody>
                  <a:tcPr anchor="ctr"/>
                </a:tc>
                <a:tc>
                  <a:txBody>
                    <a:bodyPr/>
                    <a:lstStyle/>
                    <a:p>
                      <a:pPr algn="ctr"/>
                      <a:r>
                        <a:rPr lang="en-US" altLang="zh-CN" sz="2400" b="1" kern="1200" dirty="0">
                          <a:solidFill>
                            <a:srgbClr val="660874"/>
                          </a:solidFill>
                          <a:latin typeface="+mn-lt"/>
                          <a:ea typeface="+mn-ea"/>
                          <a:cs typeface="+mn-cs"/>
                        </a:rPr>
                        <a:t>STM32+</a:t>
                      </a:r>
                      <a:r>
                        <a:rPr lang="zh-CN" altLang="en-US" sz="2400" b="1" kern="1200" dirty="0">
                          <a:solidFill>
                            <a:srgbClr val="660874"/>
                          </a:solidFill>
                          <a:latin typeface="+mn-lt"/>
                          <a:ea typeface="+mn-ea"/>
                          <a:cs typeface="+mn-cs"/>
                        </a:rPr>
                        <a:t>树莓派</a:t>
                      </a:r>
                    </a:p>
                  </a:txBody>
                  <a:tcPr anchor="ctr"/>
                </a:tc>
                <a:tc>
                  <a:txBody>
                    <a:bodyPr/>
                    <a:lstStyle/>
                    <a:p>
                      <a:pPr algn="ctr"/>
                      <a:r>
                        <a:rPr lang="zh-CN" altLang="en-US" sz="2400" b="1" kern="1200" dirty="0">
                          <a:solidFill>
                            <a:srgbClr val="660874"/>
                          </a:solidFill>
                          <a:latin typeface="+mn-lt"/>
                          <a:ea typeface="+mn-ea"/>
                          <a:cs typeface="+mn-cs"/>
                        </a:rPr>
                        <a:t>显示屏</a:t>
                      </a:r>
                      <a:r>
                        <a:rPr lang="en-US" altLang="zh-CN" sz="2400" b="1" kern="1200" dirty="0">
                          <a:solidFill>
                            <a:srgbClr val="660874"/>
                          </a:solidFill>
                          <a:latin typeface="+mn-lt"/>
                          <a:ea typeface="+mn-ea"/>
                          <a:cs typeface="+mn-cs"/>
                        </a:rPr>
                        <a:t>+</a:t>
                      </a:r>
                      <a:r>
                        <a:rPr lang="zh-CN" altLang="en-US" sz="2400" b="1" kern="1200" dirty="0">
                          <a:solidFill>
                            <a:srgbClr val="660874"/>
                          </a:solidFill>
                          <a:latin typeface="+mn-lt"/>
                          <a:ea typeface="+mn-ea"/>
                          <a:cs typeface="+mn-cs"/>
                        </a:rPr>
                        <a:t>摇杆</a:t>
                      </a:r>
                    </a:p>
                  </a:txBody>
                  <a:tcPr anchor="ctr"/>
                </a:tc>
                <a:extLst>
                  <a:ext uri="{0D108BD9-81ED-4DB2-BD59-A6C34878D82A}">
                    <a16:rowId xmlns:a16="http://schemas.microsoft.com/office/drawing/2014/main" val="115690975"/>
                  </a:ext>
                </a:extLst>
              </a:tr>
            </a:tbl>
          </a:graphicData>
        </a:graphic>
      </p:graphicFrame>
      <p:sp>
        <p:nvSpPr>
          <p:cNvPr id="4" name="灯片编号占位符 3">
            <a:extLst>
              <a:ext uri="{FF2B5EF4-FFF2-40B4-BE49-F238E27FC236}">
                <a16:creationId xmlns:a16="http://schemas.microsoft.com/office/drawing/2014/main" id="{06684C96-C5B1-4C5C-B655-8F09D8033DDF}"/>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Tree>
    <p:extLst>
      <p:ext uri="{BB962C8B-B14F-4D97-AF65-F5344CB8AC3E}">
        <p14:creationId xmlns:p14="http://schemas.microsoft.com/office/powerpoint/2010/main" val="298537836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5334"/>
            <a:ext cx="12192000" cy="8831509"/>
          </a:xfrm>
          <a:prstGeom prst="rect">
            <a:avLst/>
          </a:prstGeom>
        </p:spPr>
      </p:pic>
      <p:sp>
        <p:nvSpPr>
          <p:cNvPr id="5" name="矩形 4"/>
          <p:cNvSpPr/>
          <p:nvPr/>
        </p:nvSpPr>
        <p:spPr>
          <a:xfrm>
            <a:off x="0" y="0"/>
            <a:ext cx="12192000" cy="7688943"/>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846530" y="-1770744"/>
            <a:ext cx="8399978" cy="7688943"/>
            <a:chOff x="-2846530" y="-1770744"/>
            <a:chExt cx="8399978" cy="7688943"/>
          </a:xfrm>
        </p:grpSpPr>
        <p:sp>
          <p:nvSpPr>
            <p:cNvPr id="2" name="椭圆 1"/>
            <p:cNvSpPr/>
            <p:nvPr/>
          </p:nvSpPr>
          <p:spPr>
            <a:xfrm>
              <a:off x="-2846530" y="-1770744"/>
              <a:ext cx="7688943" cy="7688943"/>
            </a:xfrm>
            <a:prstGeom prst="ellipse">
              <a:avLst/>
            </a:prstGeom>
            <a:gradFill>
              <a:gsLst>
                <a:gs pos="0">
                  <a:srgbClr val="703881"/>
                </a:gs>
                <a:gs pos="66000">
                  <a:srgbClr val="882959"/>
                </a:gs>
              </a:gsLst>
              <a:lin ang="5400000" scaled="1"/>
            </a:gradFill>
            <a:ln>
              <a:noFill/>
            </a:ln>
            <a:effectLst>
              <a:outerShdw blurRad="2794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5" name="文本框 14"/>
            <p:cNvSpPr txBox="1"/>
            <p:nvPr/>
          </p:nvSpPr>
          <p:spPr>
            <a:xfrm>
              <a:off x="-1214742" y="1161142"/>
              <a:ext cx="6768190" cy="37702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3900" b="0" i="0" u="none" strike="noStrike" kern="1200" cap="none" spc="0" normalizeH="0" baseline="0" noProof="0" dirty="0">
                  <a:ln>
                    <a:noFill/>
                  </a:ln>
                  <a:solidFill>
                    <a:prstClr val="white"/>
                  </a:solidFill>
                  <a:effectLst>
                    <a:outerShdw blurRad="63500" sx="101000" sy="101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rPr>
                <a:t>04</a:t>
              </a:r>
              <a:endParaRPr kumimoji="0" lang="zh-CN" altLang="en-US" sz="23900" b="0" i="0" u="none" strike="noStrike" kern="1200" cap="none" spc="0" normalizeH="0" baseline="0" noProof="0" dirty="0">
                <a:ln>
                  <a:noFill/>
                </a:ln>
                <a:solidFill>
                  <a:prstClr val="white"/>
                </a:solidFill>
                <a:effectLst>
                  <a:outerShdw blurRad="63500" sx="101000" sy="101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18" name="组合 17"/>
          <p:cNvGrpSpPr/>
          <p:nvPr/>
        </p:nvGrpSpPr>
        <p:grpSpPr>
          <a:xfrm>
            <a:off x="5140956" y="2474962"/>
            <a:ext cx="6477909" cy="1104149"/>
            <a:chOff x="5862081" y="2617371"/>
            <a:chExt cx="6477909" cy="1104149"/>
          </a:xfrm>
        </p:grpSpPr>
        <p:sp>
          <p:nvSpPr>
            <p:cNvPr id="16" name="文本框 15"/>
            <p:cNvSpPr txBox="1"/>
            <p:nvPr/>
          </p:nvSpPr>
          <p:spPr>
            <a:xfrm>
              <a:off x="5862082" y="2617371"/>
              <a:ext cx="6477908" cy="1015663"/>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原理设计方案</a:t>
              </a:r>
            </a:p>
          </p:txBody>
        </p:sp>
        <p:sp>
          <p:nvSpPr>
            <p:cNvPr id="17" name="文本框 16"/>
            <p:cNvSpPr txBox="1"/>
            <p:nvPr/>
          </p:nvSpPr>
          <p:spPr>
            <a:xfrm>
              <a:off x="5862081" y="3506076"/>
              <a:ext cx="6477909" cy="21544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rPr>
                <a:t>Principle Design Scheme</a:t>
              </a:r>
              <a:endParaRPr kumimoji="0" lang="zh-CN" altLang="en-US" sz="8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p:txBody>
        </p:sp>
      </p:grpSp>
      <p:sp>
        <p:nvSpPr>
          <p:cNvPr id="19" name="圆: 空心 18"/>
          <p:cNvSpPr/>
          <p:nvPr/>
        </p:nvSpPr>
        <p:spPr>
          <a:xfrm>
            <a:off x="10808543" y="5670073"/>
            <a:ext cx="2766913" cy="2766913"/>
          </a:xfrm>
          <a:prstGeom prst="donut">
            <a:avLst/>
          </a:prstGeom>
          <a:gradFill>
            <a:gsLst>
              <a:gs pos="0">
                <a:srgbClr val="703881"/>
              </a:gs>
              <a:gs pos="66000">
                <a:srgbClr val="88295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6" name="灯片编号占位符 5">
            <a:extLst>
              <a:ext uri="{FF2B5EF4-FFF2-40B4-BE49-F238E27FC236}">
                <a16:creationId xmlns:a16="http://schemas.microsoft.com/office/drawing/2014/main" id="{728F8E49-B461-4F03-A2DC-144F533FB873}"/>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cSld>
  <p:clrMapOvr>
    <a:masterClrMapping/>
  </p:clrMapOvr>
  <p:transition spd="slow" advTm="242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 空心 1"/>
          <p:cNvSpPr/>
          <p:nvPr/>
        </p:nvSpPr>
        <p:spPr>
          <a:xfrm>
            <a:off x="10619015" y="3380819"/>
            <a:ext cx="704850" cy="704850"/>
          </a:xfrm>
          <a:prstGeom prst="donut">
            <a:avLst/>
          </a:prstGeom>
          <a:solidFill>
            <a:srgbClr val="BE8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grpSp>
        <p:nvGrpSpPr>
          <p:cNvPr id="39" name="组合 38"/>
          <p:cNvGrpSpPr/>
          <p:nvPr/>
        </p:nvGrpSpPr>
        <p:grpSpPr>
          <a:xfrm>
            <a:off x="1352550" y="779502"/>
            <a:ext cx="2656640" cy="1107996"/>
            <a:chOff x="1352550" y="779502"/>
            <a:chExt cx="2656640" cy="1107996"/>
          </a:xfrm>
        </p:grpSpPr>
        <p:sp>
          <p:nvSpPr>
            <p:cNvPr id="4" name="文本框 3"/>
            <p:cNvSpPr txBox="1"/>
            <p:nvPr/>
          </p:nvSpPr>
          <p:spPr>
            <a:xfrm>
              <a:off x="1352550" y="779502"/>
              <a:ext cx="704850"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srgbClr val="703881"/>
                  </a:solidFill>
                  <a:effectLst>
                    <a:outerShdw blurRad="63500" sx="102000" sy="102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rPr>
                <a:t>C</a:t>
              </a:r>
              <a:endParaRPr kumimoji="0" lang="zh-CN" altLang="en-US" sz="6600" b="0" i="0" u="none" strike="noStrike" kern="1200" cap="none" spc="0" normalizeH="0" baseline="0" noProof="0" dirty="0">
                <a:ln>
                  <a:noFill/>
                </a:ln>
                <a:solidFill>
                  <a:srgbClr val="703881"/>
                </a:solidFill>
                <a:effectLst>
                  <a:outerShdw blurRad="63500" sx="102000" sy="102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endParaRPr>
            </a:p>
          </p:txBody>
        </p:sp>
        <p:sp>
          <p:nvSpPr>
            <p:cNvPr id="5" name="文本框 4"/>
            <p:cNvSpPr txBox="1"/>
            <p:nvPr/>
          </p:nvSpPr>
          <p:spPr>
            <a:xfrm>
              <a:off x="2057400" y="1249276"/>
              <a:ext cx="1951790"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BE8DCD"/>
                  </a:solidFill>
                  <a:effectLst/>
                  <a:uLnTx/>
                  <a:uFillTx/>
                  <a:latin typeface="思源黑体 CN Medium" panose="020B0600000000000000" pitchFamily="34" charset="-122"/>
                  <a:ea typeface="思源黑体 CN Medium" panose="020B0600000000000000" pitchFamily="34" charset="-122"/>
                  <a:cs typeface="+mn-cs"/>
                </a:rPr>
                <a:t>ONTENTES</a:t>
              </a:r>
              <a:endParaRPr kumimoji="0" lang="zh-CN" altLang="en-US" sz="2400" b="0" i="0" u="none" strike="noStrike" kern="1200" cap="none" spc="0" normalizeH="0" baseline="0" noProof="0" dirty="0">
                <a:ln>
                  <a:noFill/>
                </a:ln>
                <a:solidFill>
                  <a:srgbClr val="BE8DCD"/>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6" name="文本框 5"/>
            <p:cNvSpPr txBox="1"/>
            <p:nvPr/>
          </p:nvSpPr>
          <p:spPr>
            <a:xfrm>
              <a:off x="2540384" y="848231"/>
              <a:ext cx="973931"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lumMod val="85000"/>
                      <a:lumOff val="15000"/>
                    </a:prstClr>
                  </a:solidFill>
                  <a:effectLst/>
                  <a:uLnTx/>
                  <a:uFillTx/>
                  <a:latin typeface="Calibri" panose="020F0502020204030204"/>
                  <a:ea typeface="微软雅黑" panose="020B0503020204020204" charset="-122"/>
                  <a:cs typeface="+mn-cs"/>
                </a:rPr>
                <a:t>目录</a:t>
              </a:r>
            </a:p>
          </p:txBody>
        </p:sp>
      </p:grpSp>
      <p:sp>
        <p:nvSpPr>
          <p:cNvPr id="7" name="矩形: 圆角 6"/>
          <p:cNvSpPr/>
          <p:nvPr/>
        </p:nvSpPr>
        <p:spPr>
          <a:xfrm>
            <a:off x="1220561" y="1747115"/>
            <a:ext cx="9750879" cy="92975"/>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3" name="圆: 空心 12"/>
          <p:cNvSpPr/>
          <p:nvPr/>
        </p:nvSpPr>
        <p:spPr>
          <a:xfrm>
            <a:off x="-2188765" y="4734917"/>
            <a:ext cx="4246165" cy="4246165"/>
          </a:xfrm>
          <a:prstGeom prst="donut">
            <a:avLst/>
          </a:prstGeom>
          <a:gradFill>
            <a:gsLst>
              <a:gs pos="0">
                <a:srgbClr val="703881"/>
              </a:gs>
              <a:gs pos="66000">
                <a:srgbClr val="882959"/>
              </a:gs>
            </a:gsLst>
            <a:lin ang="54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grpSp>
        <p:nvGrpSpPr>
          <p:cNvPr id="16" name="组合 15"/>
          <p:cNvGrpSpPr/>
          <p:nvPr/>
        </p:nvGrpSpPr>
        <p:grpSpPr>
          <a:xfrm>
            <a:off x="2057400" y="2742054"/>
            <a:ext cx="3702129" cy="538348"/>
            <a:chOff x="1922065" y="2510352"/>
            <a:chExt cx="3702129" cy="538348"/>
          </a:xfrm>
        </p:grpSpPr>
        <p:grpSp>
          <p:nvGrpSpPr>
            <p:cNvPr id="11" name="组合 10"/>
            <p:cNvGrpSpPr/>
            <p:nvPr/>
          </p:nvGrpSpPr>
          <p:grpSpPr>
            <a:xfrm>
              <a:off x="1922065" y="2526002"/>
              <a:ext cx="660400" cy="522698"/>
              <a:chOff x="1730792" y="2452119"/>
              <a:chExt cx="660400" cy="522698"/>
            </a:xfrm>
          </p:grpSpPr>
          <p:sp>
            <p:nvSpPr>
              <p:cNvPr id="9" name="矩形 8"/>
              <p:cNvSpPr/>
              <p:nvPr/>
            </p:nvSpPr>
            <p:spPr>
              <a:xfrm rot="2693629">
                <a:off x="1799643" y="2452119"/>
                <a:ext cx="522698" cy="522698"/>
              </a:xfrm>
              <a:prstGeom prst="rect">
                <a:avLst/>
              </a:prstGeom>
              <a:solidFill>
                <a:srgbClr val="70388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0" name="文本框 9"/>
              <p:cNvSpPr txBox="1"/>
              <p:nvPr/>
            </p:nvSpPr>
            <p:spPr>
              <a:xfrm>
                <a:off x="1730792" y="2482636"/>
                <a:ext cx="6604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rPr>
                  <a:t>01</a:t>
                </a:r>
                <a:endPar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endParaRPr>
              </a:p>
            </p:txBody>
          </p:sp>
        </p:grpSp>
        <p:sp>
          <p:nvSpPr>
            <p:cNvPr id="12" name="文本框 11"/>
            <p:cNvSpPr txBox="1"/>
            <p:nvPr/>
          </p:nvSpPr>
          <p:spPr>
            <a:xfrm>
              <a:off x="2731769" y="2510352"/>
              <a:ext cx="2892425"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选题与展示设计</a:t>
              </a:r>
            </a:p>
          </p:txBody>
        </p:sp>
      </p:grpSp>
      <p:grpSp>
        <p:nvGrpSpPr>
          <p:cNvPr id="17" name="组合 16"/>
          <p:cNvGrpSpPr/>
          <p:nvPr/>
        </p:nvGrpSpPr>
        <p:grpSpPr>
          <a:xfrm>
            <a:off x="2057400" y="4085669"/>
            <a:ext cx="3702129" cy="538348"/>
            <a:chOff x="1922065" y="2510352"/>
            <a:chExt cx="3702129" cy="538348"/>
          </a:xfrm>
        </p:grpSpPr>
        <p:grpSp>
          <p:nvGrpSpPr>
            <p:cNvPr id="18" name="组合 17"/>
            <p:cNvGrpSpPr/>
            <p:nvPr/>
          </p:nvGrpSpPr>
          <p:grpSpPr>
            <a:xfrm>
              <a:off x="1922065" y="2526002"/>
              <a:ext cx="660400" cy="522698"/>
              <a:chOff x="1730792" y="2452119"/>
              <a:chExt cx="660400" cy="522698"/>
            </a:xfrm>
          </p:grpSpPr>
          <p:sp>
            <p:nvSpPr>
              <p:cNvPr id="22" name="矩形 21"/>
              <p:cNvSpPr/>
              <p:nvPr/>
            </p:nvSpPr>
            <p:spPr>
              <a:xfrm rot="2693629">
                <a:off x="1799643" y="2452119"/>
                <a:ext cx="522698" cy="522698"/>
              </a:xfrm>
              <a:prstGeom prst="rect">
                <a:avLst/>
              </a:prstGeom>
              <a:solidFill>
                <a:srgbClr val="70388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23" name="文本框 22"/>
              <p:cNvSpPr txBox="1"/>
              <p:nvPr/>
            </p:nvSpPr>
            <p:spPr>
              <a:xfrm>
                <a:off x="1730792" y="2482636"/>
                <a:ext cx="6604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rPr>
                  <a:t>03</a:t>
                </a:r>
                <a:endPar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endParaRPr>
              </a:p>
            </p:txBody>
          </p:sp>
        </p:grpSp>
        <p:sp>
          <p:nvSpPr>
            <p:cNvPr id="20" name="文本框 19"/>
            <p:cNvSpPr txBox="1"/>
            <p:nvPr/>
          </p:nvSpPr>
          <p:spPr>
            <a:xfrm>
              <a:off x="2731770" y="2510352"/>
              <a:ext cx="2892424"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概念功能设计</a:t>
              </a:r>
            </a:p>
          </p:txBody>
        </p:sp>
      </p:grpSp>
      <p:grpSp>
        <p:nvGrpSpPr>
          <p:cNvPr id="24" name="组合 23"/>
          <p:cNvGrpSpPr/>
          <p:nvPr/>
        </p:nvGrpSpPr>
        <p:grpSpPr>
          <a:xfrm>
            <a:off x="6565900" y="2742054"/>
            <a:ext cx="3608103" cy="538348"/>
            <a:chOff x="1922065" y="2510352"/>
            <a:chExt cx="3608103" cy="538348"/>
          </a:xfrm>
        </p:grpSpPr>
        <p:grpSp>
          <p:nvGrpSpPr>
            <p:cNvPr id="25" name="组合 24"/>
            <p:cNvGrpSpPr/>
            <p:nvPr/>
          </p:nvGrpSpPr>
          <p:grpSpPr>
            <a:xfrm>
              <a:off x="1922065" y="2526002"/>
              <a:ext cx="660400" cy="522698"/>
              <a:chOff x="1730792" y="2452119"/>
              <a:chExt cx="660400" cy="522698"/>
            </a:xfrm>
          </p:grpSpPr>
          <p:sp>
            <p:nvSpPr>
              <p:cNvPr id="29" name="矩形 28"/>
              <p:cNvSpPr/>
              <p:nvPr/>
            </p:nvSpPr>
            <p:spPr>
              <a:xfrm rot="2693629">
                <a:off x="1799643" y="2452119"/>
                <a:ext cx="522698" cy="522698"/>
              </a:xfrm>
              <a:prstGeom prst="rect">
                <a:avLst/>
              </a:prstGeom>
              <a:solidFill>
                <a:srgbClr val="70388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30" name="文本框 29"/>
              <p:cNvSpPr txBox="1"/>
              <p:nvPr/>
            </p:nvSpPr>
            <p:spPr>
              <a:xfrm>
                <a:off x="1730792" y="2482636"/>
                <a:ext cx="6604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rPr>
                  <a:t>02</a:t>
                </a:r>
                <a:endPar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endParaRPr>
              </a:p>
            </p:txBody>
          </p:sp>
        </p:grpSp>
        <p:sp>
          <p:nvSpPr>
            <p:cNvPr id="27" name="文本框 26"/>
            <p:cNvSpPr txBox="1"/>
            <p:nvPr/>
          </p:nvSpPr>
          <p:spPr>
            <a:xfrm>
              <a:off x="2731770" y="2510352"/>
              <a:ext cx="2798398"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设计任务</a:t>
              </a:r>
            </a:p>
          </p:txBody>
        </p:sp>
      </p:grpSp>
      <p:grpSp>
        <p:nvGrpSpPr>
          <p:cNvPr id="31" name="组合 30"/>
          <p:cNvGrpSpPr/>
          <p:nvPr/>
        </p:nvGrpSpPr>
        <p:grpSpPr>
          <a:xfrm>
            <a:off x="6565900" y="4085669"/>
            <a:ext cx="3608101" cy="538348"/>
            <a:chOff x="1922065" y="2510352"/>
            <a:chExt cx="3608101" cy="538348"/>
          </a:xfrm>
        </p:grpSpPr>
        <p:grpSp>
          <p:nvGrpSpPr>
            <p:cNvPr id="32" name="组合 31"/>
            <p:cNvGrpSpPr/>
            <p:nvPr/>
          </p:nvGrpSpPr>
          <p:grpSpPr>
            <a:xfrm>
              <a:off x="1922065" y="2526002"/>
              <a:ext cx="660400" cy="522698"/>
              <a:chOff x="1730792" y="2452119"/>
              <a:chExt cx="660400" cy="522698"/>
            </a:xfrm>
          </p:grpSpPr>
          <p:sp>
            <p:nvSpPr>
              <p:cNvPr id="36" name="矩形 35"/>
              <p:cNvSpPr/>
              <p:nvPr/>
            </p:nvSpPr>
            <p:spPr>
              <a:xfrm rot="2693629">
                <a:off x="1799643" y="2452119"/>
                <a:ext cx="522698" cy="522698"/>
              </a:xfrm>
              <a:prstGeom prst="rect">
                <a:avLst/>
              </a:prstGeom>
              <a:solidFill>
                <a:srgbClr val="70388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37" name="文本框 36"/>
              <p:cNvSpPr txBox="1"/>
              <p:nvPr/>
            </p:nvSpPr>
            <p:spPr>
              <a:xfrm>
                <a:off x="1730792" y="2482636"/>
                <a:ext cx="6604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rPr>
                  <a:t>04</a:t>
                </a:r>
                <a:endPar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endParaRPr>
              </a:p>
            </p:txBody>
          </p:sp>
        </p:grpSp>
        <p:sp>
          <p:nvSpPr>
            <p:cNvPr id="34" name="文本框 33"/>
            <p:cNvSpPr txBox="1"/>
            <p:nvPr/>
          </p:nvSpPr>
          <p:spPr>
            <a:xfrm>
              <a:off x="2731769" y="2510352"/>
              <a:ext cx="2798397"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2400" b="1" dirty="0">
                  <a:solidFill>
                    <a:prstClr val="black">
                      <a:lumMod val="75000"/>
                      <a:lumOff val="25000"/>
                    </a:prstClr>
                  </a:solidFill>
                  <a:latin typeface="思源黑体 CN Medium" panose="020B0600000000000000" pitchFamily="34" charset="-122"/>
                  <a:ea typeface="思源黑体 CN Medium" panose="020B0600000000000000" pitchFamily="34" charset="-122"/>
                </a:rPr>
                <a:t>原理方案设计</a:t>
              </a:r>
              <a:endParaRPr kumimoji="0" lang="zh-CN" altLang="en-US" sz="2400" b="1"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p:txBody>
        </p:sp>
      </p:grpSp>
      <p:sp>
        <p:nvSpPr>
          <p:cNvPr id="38" name="椭圆 37"/>
          <p:cNvSpPr/>
          <p:nvPr/>
        </p:nvSpPr>
        <p:spPr>
          <a:xfrm>
            <a:off x="9782629" y="5544457"/>
            <a:ext cx="351971" cy="351971"/>
          </a:xfrm>
          <a:prstGeom prst="ellipse">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grpSp>
        <p:nvGrpSpPr>
          <p:cNvPr id="44" name="组合 43"/>
          <p:cNvGrpSpPr>
            <a:grpSpLocks noChangeAspect="1"/>
          </p:cNvGrpSpPr>
          <p:nvPr/>
        </p:nvGrpSpPr>
        <p:grpSpPr>
          <a:xfrm>
            <a:off x="9993231" y="221203"/>
            <a:ext cx="2053964" cy="600680"/>
            <a:chOff x="2685028" y="2876682"/>
            <a:chExt cx="5502784" cy="1656004"/>
          </a:xfrm>
        </p:grpSpPr>
        <p:sp>
          <p:nvSpPr>
            <p:cNvPr id="45"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46"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pic>
          <p:nvPicPr>
            <p:cNvPr id="47" name="图片 4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8" name="灯片编号占位符 7">
            <a:extLst>
              <a:ext uri="{FF2B5EF4-FFF2-40B4-BE49-F238E27FC236}">
                <a16:creationId xmlns:a16="http://schemas.microsoft.com/office/drawing/2014/main" id="{926A4764-3523-4A44-A95C-126BDA75EABC}"/>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ustDataLst>
      <p:tags r:id="rId1"/>
    </p:custDataLst>
  </p:cSld>
  <p:clrMapOvr>
    <a:masterClrMapping/>
  </p:clrMapOvr>
  <p:transition spd="slow" advTm="2589">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0-#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1+#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1665"/>
          </a:xfrm>
          <a:prstGeom prst="rect">
            <a:avLst/>
          </a:prstGeom>
          <a:noFill/>
        </p:spPr>
        <p:txBody>
          <a:bodyPr wrap="square">
            <a:spAutoFit/>
          </a:bodyPr>
          <a:lstStyle/>
          <a:p>
            <a:pPr lvl="0">
              <a:defRPr/>
            </a:pPr>
            <a:r>
              <a:rPr lang="en-US" altLang="zh-CN" sz="2400" dirty="0">
                <a:solidFill>
                  <a:prstClr val="white"/>
                </a:solidFill>
              </a:rPr>
              <a:t>4.1 </a:t>
            </a:r>
            <a:r>
              <a:rPr lang="zh-CN" altLang="en-US" sz="2400" dirty="0">
                <a:solidFill>
                  <a:prstClr val="white"/>
                </a:solidFill>
              </a:rPr>
              <a:t>执行机构运动与动力设计</a:t>
            </a:r>
            <a:endPar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pic>
        <p:nvPicPr>
          <p:cNvPr id="68" name="图片占位符 30"/>
          <p:cNvPicPr>
            <a:picLocks noChangeAspect="1"/>
          </p:cNvPicPr>
          <p:nvPr/>
        </p:nvPicPr>
        <p:blipFill>
          <a:blip r:embed="rId5">
            <a:extLst>
              <a:ext uri="{28A0092B-C50C-407E-A947-70E740481C1C}">
                <a14:useLocalDpi xmlns:a14="http://schemas.microsoft.com/office/drawing/2010/main" val="0"/>
              </a:ext>
            </a:extLst>
          </a:blip>
          <a:srcRect l="11989" r="11989"/>
          <a:stretch/>
        </p:blipFill>
        <p:spPr>
          <a:xfrm>
            <a:off x="4374935" y="2301597"/>
            <a:ext cx="3442133" cy="3692525"/>
          </a:xfrm>
          <a:prstGeom prst="rect">
            <a:avLst/>
          </a:prstGeom>
        </p:spPr>
      </p:pic>
      <p:sp>
        <p:nvSpPr>
          <p:cNvPr id="81" name="流程图: 过程 80"/>
          <p:cNvSpPr/>
          <p:nvPr/>
        </p:nvSpPr>
        <p:spPr>
          <a:xfrm>
            <a:off x="695325" y="2301597"/>
            <a:ext cx="3442133" cy="3692525"/>
          </a:xfrm>
          <a:prstGeom prst="flowChartProcess">
            <a:avLst/>
          </a:prstGeom>
          <a:solidFill>
            <a:schemeClr val="bg1"/>
          </a:solidFill>
          <a:ln w="19050">
            <a:solidFill>
              <a:srgbClr val="70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流程图: 过程 81"/>
          <p:cNvSpPr/>
          <p:nvPr/>
        </p:nvSpPr>
        <p:spPr>
          <a:xfrm>
            <a:off x="8054542" y="2301597"/>
            <a:ext cx="3442133" cy="3692525"/>
          </a:xfrm>
          <a:prstGeom prst="flowChartProcess">
            <a:avLst/>
          </a:prstGeom>
          <a:solidFill>
            <a:schemeClr val="bg1"/>
          </a:solidFill>
          <a:ln w="19050">
            <a:solidFill>
              <a:srgbClr val="70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695325" y="1247261"/>
            <a:ext cx="10801350" cy="728533"/>
          </a:xfrm>
          <a:prstGeom prst="rect">
            <a:avLst/>
          </a:prstGeom>
        </p:spPr>
        <p:txBody>
          <a:bodyPr wrap="square">
            <a:spAutoFit/>
          </a:bodyPr>
          <a:lstStyle/>
          <a:p>
            <a:pPr algn="just">
              <a:lnSpc>
                <a:spcPct val="120000"/>
              </a:lnSpc>
            </a:pPr>
            <a:r>
              <a:rPr lang="zh-CN" altLang="en-US" dirty="0">
                <a:solidFill>
                  <a:schemeClr val="tx1">
                    <a:lumMod val="50000"/>
                    <a:lumOff val="50000"/>
                  </a:schemeClr>
                </a:solidFill>
              </a:rPr>
              <a:t>本示意图主要展示了卫星公转的实现机构，整体设计思路为串联机构运动，其动力驱动为直线电机</a:t>
            </a:r>
            <a:r>
              <a:rPr lang="en-US" altLang="zh-CN" dirty="0">
                <a:solidFill>
                  <a:schemeClr val="tx1">
                    <a:lumMod val="50000"/>
                    <a:lumOff val="50000"/>
                  </a:schemeClr>
                </a:solidFill>
              </a:rPr>
              <a:t>+</a:t>
            </a:r>
            <a:r>
              <a:rPr lang="zh-CN" altLang="en-US" dirty="0">
                <a:solidFill>
                  <a:schemeClr val="tx1">
                    <a:lumMod val="50000"/>
                    <a:lumOff val="50000"/>
                  </a:schemeClr>
                </a:solidFill>
              </a:rPr>
              <a:t>舵机方案，并配有导电滑环实现接线。</a:t>
            </a:r>
          </a:p>
        </p:txBody>
      </p:sp>
      <p:grpSp>
        <p:nvGrpSpPr>
          <p:cNvPr id="84" name="组合 83"/>
          <p:cNvGrpSpPr/>
          <p:nvPr/>
        </p:nvGrpSpPr>
        <p:grpSpPr>
          <a:xfrm>
            <a:off x="1117125" y="2479986"/>
            <a:ext cx="2598532" cy="3250610"/>
            <a:chOff x="1117125" y="2661240"/>
            <a:chExt cx="2598532" cy="3250610"/>
          </a:xfrm>
        </p:grpSpPr>
        <p:sp>
          <p:nvSpPr>
            <p:cNvPr id="85" name="矩形 84"/>
            <p:cNvSpPr/>
            <p:nvPr/>
          </p:nvSpPr>
          <p:spPr>
            <a:xfrm>
              <a:off x="1482941" y="5435600"/>
              <a:ext cx="1866900" cy="476250"/>
            </a:xfrm>
            <a:prstGeom prst="rect">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p:nvGrpSpPr>
          <p:grpSpPr>
            <a:xfrm>
              <a:off x="1117125" y="3449934"/>
              <a:ext cx="2598532" cy="1737617"/>
              <a:chOff x="1246229" y="4819113"/>
              <a:chExt cx="2598532" cy="1737617"/>
            </a:xfrm>
          </p:grpSpPr>
          <p:sp>
            <p:nvSpPr>
              <p:cNvPr id="89" name="矩形 88"/>
              <p:cNvSpPr/>
              <p:nvPr/>
            </p:nvSpPr>
            <p:spPr>
              <a:xfrm>
                <a:off x="1246229" y="5307990"/>
                <a:ext cx="2598532" cy="1248740"/>
              </a:xfrm>
              <a:prstGeom prst="rect">
                <a:avLst/>
              </a:prstGeom>
            </p:spPr>
            <p:txBody>
              <a:bodyPr wrap="square">
                <a:spAutoFit/>
              </a:bodyPr>
              <a:lstStyle/>
              <a:p>
                <a:pPr algn="ctr">
                  <a:lnSpc>
                    <a:spcPct val="120000"/>
                  </a:lnSpc>
                </a:pPr>
                <a:r>
                  <a:rPr lang="zh-CN" altLang="en-US" sz="1600" dirty="0">
                    <a:solidFill>
                      <a:schemeClr val="tx1">
                        <a:lumMod val="50000"/>
                        <a:lumOff val="50000"/>
                      </a:schemeClr>
                    </a:solidFill>
                  </a:rPr>
                  <a:t>直线电机满足了大行程运动的要求，并且具有成本低廉，控制简单，鲁棒性高等特点。</a:t>
                </a:r>
              </a:p>
            </p:txBody>
          </p:sp>
          <p:sp>
            <p:nvSpPr>
              <p:cNvPr id="90" name="矩形 89"/>
              <p:cNvSpPr/>
              <p:nvPr/>
            </p:nvSpPr>
            <p:spPr>
              <a:xfrm>
                <a:off x="1424508" y="4819113"/>
                <a:ext cx="2241974" cy="401264"/>
              </a:xfrm>
              <a:prstGeom prst="rect">
                <a:avLst/>
              </a:prstGeom>
            </p:spPr>
            <p:txBody>
              <a:bodyPr wrap="square">
                <a:spAutoFit/>
              </a:bodyPr>
              <a:lstStyle/>
              <a:p>
                <a:pPr algn="ctr">
                  <a:lnSpc>
                    <a:spcPct val="120000"/>
                  </a:lnSpc>
                </a:pPr>
                <a:r>
                  <a:rPr lang="zh-CN" altLang="en-US" b="1" dirty="0">
                    <a:solidFill>
                      <a:schemeClr val="tx1">
                        <a:lumMod val="65000"/>
                        <a:lumOff val="35000"/>
                      </a:schemeClr>
                    </a:solidFill>
                  </a:rPr>
                  <a:t>直线电机</a:t>
                </a:r>
              </a:p>
            </p:txBody>
          </p:sp>
        </p:grpSp>
        <p:sp>
          <p:nvSpPr>
            <p:cNvPr id="87" name="文本框 86"/>
            <p:cNvSpPr txBox="1"/>
            <p:nvPr/>
          </p:nvSpPr>
          <p:spPr>
            <a:xfrm>
              <a:off x="1811103" y="2661240"/>
              <a:ext cx="1210588" cy="707886"/>
            </a:xfrm>
            <a:prstGeom prst="rect">
              <a:avLst/>
            </a:prstGeom>
            <a:noFill/>
          </p:spPr>
          <p:txBody>
            <a:bodyPr wrap="none" rtlCol="0">
              <a:spAutoFit/>
            </a:bodyPr>
            <a:lstStyle/>
            <a:p>
              <a:pPr algn="ctr"/>
              <a:r>
                <a:rPr lang="zh-CN" altLang="en-US" sz="4000" b="1" dirty="0">
                  <a:solidFill>
                    <a:srgbClr val="703881"/>
                  </a:solidFill>
                  <a:latin typeface="Times New Roman" panose="02020603050405020304" pitchFamily="18" charset="0"/>
                  <a:cs typeface="Times New Roman" panose="02020603050405020304" pitchFamily="18" charset="0"/>
                </a:rPr>
                <a:t>驱动</a:t>
              </a:r>
            </a:p>
          </p:txBody>
        </p:sp>
        <p:sp>
          <p:nvSpPr>
            <p:cNvPr id="88" name="文本框 87"/>
            <p:cNvSpPr txBox="1"/>
            <p:nvPr/>
          </p:nvSpPr>
          <p:spPr>
            <a:xfrm>
              <a:off x="1913690" y="5503472"/>
              <a:ext cx="1005403" cy="338554"/>
            </a:xfrm>
            <a:prstGeom prst="rect">
              <a:avLst/>
            </a:prstGeom>
            <a:noFill/>
          </p:spPr>
          <p:txBody>
            <a:bodyPr wrap="none" rtlCol="0">
              <a:spAutoFit/>
            </a:bodyPr>
            <a:lstStyle/>
            <a:p>
              <a:pPr algn="ctr"/>
              <a:r>
                <a:rPr lang="zh-CN" altLang="en-US" sz="1600" dirty="0">
                  <a:solidFill>
                    <a:schemeClr val="bg1"/>
                  </a:solidFill>
                </a:rPr>
                <a:t>公转机构</a:t>
              </a:r>
            </a:p>
          </p:txBody>
        </p:sp>
      </p:grpSp>
      <p:grpSp>
        <p:nvGrpSpPr>
          <p:cNvPr id="98" name="组合 97"/>
          <p:cNvGrpSpPr/>
          <p:nvPr/>
        </p:nvGrpSpPr>
        <p:grpSpPr>
          <a:xfrm>
            <a:off x="8476342" y="2479986"/>
            <a:ext cx="2598532" cy="3250610"/>
            <a:chOff x="8476342" y="2661240"/>
            <a:chExt cx="2598532" cy="3250610"/>
          </a:xfrm>
        </p:grpSpPr>
        <p:sp>
          <p:nvSpPr>
            <p:cNvPr id="99" name="矩形 98"/>
            <p:cNvSpPr/>
            <p:nvPr/>
          </p:nvSpPr>
          <p:spPr>
            <a:xfrm>
              <a:off x="8842158" y="5435600"/>
              <a:ext cx="1866900" cy="476250"/>
            </a:xfrm>
            <a:prstGeom prst="rect">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0" name="组合 99"/>
            <p:cNvGrpSpPr/>
            <p:nvPr/>
          </p:nvGrpSpPr>
          <p:grpSpPr>
            <a:xfrm>
              <a:off x="8476342" y="3449934"/>
              <a:ext cx="2598532" cy="1440420"/>
              <a:chOff x="1246229" y="4819113"/>
              <a:chExt cx="2598532" cy="1440420"/>
            </a:xfrm>
          </p:grpSpPr>
          <p:sp>
            <p:nvSpPr>
              <p:cNvPr id="103" name="矩形 102"/>
              <p:cNvSpPr/>
              <p:nvPr/>
            </p:nvSpPr>
            <p:spPr>
              <a:xfrm>
                <a:off x="1246229" y="5307990"/>
                <a:ext cx="2598532" cy="951543"/>
              </a:xfrm>
              <a:prstGeom prst="rect">
                <a:avLst/>
              </a:prstGeom>
            </p:spPr>
            <p:txBody>
              <a:bodyPr wrap="square">
                <a:spAutoFit/>
              </a:bodyPr>
              <a:lstStyle/>
              <a:p>
                <a:pPr algn="ctr">
                  <a:lnSpc>
                    <a:spcPct val="120000"/>
                  </a:lnSpc>
                </a:pPr>
                <a:r>
                  <a:rPr lang="zh-CN" altLang="en-US" sz="1600" dirty="0">
                    <a:solidFill>
                      <a:schemeClr val="tx1">
                        <a:lumMod val="50000"/>
                        <a:lumOff val="50000"/>
                      </a:schemeClr>
                    </a:solidFill>
                  </a:rPr>
                  <a:t>导电滑环满足了圆周运动下的接线问题，有效地避免了缠线。</a:t>
                </a:r>
              </a:p>
            </p:txBody>
          </p:sp>
          <p:sp>
            <p:nvSpPr>
              <p:cNvPr id="104" name="矩形 103"/>
              <p:cNvSpPr/>
              <p:nvPr/>
            </p:nvSpPr>
            <p:spPr>
              <a:xfrm>
                <a:off x="1424508" y="4819113"/>
                <a:ext cx="2241974" cy="401264"/>
              </a:xfrm>
              <a:prstGeom prst="rect">
                <a:avLst/>
              </a:prstGeom>
            </p:spPr>
            <p:txBody>
              <a:bodyPr wrap="square">
                <a:spAutoFit/>
              </a:bodyPr>
              <a:lstStyle/>
              <a:p>
                <a:pPr algn="ctr">
                  <a:lnSpc>
                    <a:spcPct val="120000"/>
                  </a:lnSpc>
                </a:pPr>
                <a:r>
                  <a:rPr lang="zh-CN" altLang="en-US" b="1" dirty="0">
                    <a:solidFill>
                      <a:schemeClr val="tx1">
                        <a:lumMod val="65000"/>
                        <a:lumOff val="35000"/>
                      </a:schemeClr>
                    </a:solidFill>
                  </a:rPr>
                  <a:t>导电滑环</a:t>
                </a:r>
              </a:p>
            </p:txBody>
          </p:sp>
        </p:grpSp>
        <p:sp>
          <p:nvSpPr>
            <p:cNvPr id="101" name="文本框 100"/>
            <p:cNvSpPr txBox="1"/>
            <p:nvPr/>
          </p:nvSpPr>
          <p:spPr>
            <a:xfrm>
              <a:off x="9170316" y="2661240"/>
              <a:ext cx="1210588" cy="707886"/>
            </a:xfrm>
            <a:prstGeom prst="rect">
              <a:avLst/>
            </a:prstGeom>
            <a:noFill/>
          </p:spPr>
          <p:txBody>
            <a:bodyPr wrap="none" rtlCol="0">
              <a:spAutoFit/>
            </a:bodyPr>
            <a:lstStyle/>
            <a:p>
              <a:pPr algn="ctr"/>
              <a:r>
                <a:rPr lang="zh-CN" altLang="en-US" sz="4000" b="1" dirty="0">
                  <a:solidFill>
                    <a:srgbClr val="703881"/>
                  </a:solidFill>
                  <a:latin typeface="Times New Roman" panose="02020603050405020304" pitchFamily="18" charset="0"/>
                  <a:cs typeface="Times New Roman" panose="02020603050405020304" pitchFamily="18" charset="0"/>
                </a:rPr>
                <a:t>接线</a:t>
              </a:r>
            </a:p>
          </p:txBody>
        </p:sp>
        <p:sp>
          <p:nvSpPr>
            <p:cNvPr id="102" name="文本框 101"/>
            <p:cNvSpPr txBox="1"/>
            <p:nvPr/>
          </p:nvSpPr>
          <p:spPr>
            <a:xfrm>
              <a:off x="9272909" y="5503472"/>
              <a:ext cx="1005403" cy="338554"/>
            </a:xfrm>
            <a:prstGeom prst="rect">
              <a:avLst/>
            </a:prstGeom>
            <a:noFill/>
          </p:spPr>
          <p:txBody>
            <a:bodyPr wrap="none" rtlCol="0">
              <a:spAutoFit/>
            </a:bodyPr>
            <a:lstStyle/>
            <a:p>
              <a:pPr algn="ctr"/>
              <a:r>
                <a:rPr lang="zh-CN" altLang="en-US" sz="1600" dirty="0">
                  <a:solidFill>
                    <a:schemeClr val="bg1"/>
                  </a:solidFill>
                </a:rPr>
                <a:t>公转机构</a:t>
              </a:r>
            </a:p>
          </p:txBody>
        </p:sp>
      </p:grpSp>
      <p:sp>
        <p:nvSpPr>
          <p:cNvPr id="3" name="灯片编号占位符 2">
            <a:extLst>
              <a:ext uri="{FF2B5EF4-FFF2-40B4-BE49-F238E27FC236}">
                <a16:creationId xmlns:a16="http://schemas.microsoft.com/office/drawing/2014/main" id="{020C30BC-1577-42D5-83A8-6EAAF3A2B3AE}"/>
              </a:ext>
            </a:extLst>
          </p:cNvPr>
          <p:cNvSpPr>
            <a:spLocks noGrp="1"/>
          </p:cNvSpPr>
          <p:nvPr>
            <p:ph type="sldNum" sz="quarter" idx="12"/>
          </p:nvPr>
        </p:nvSpPr>
        <p:spPr/>
        <p:txBody>
          <a:bodyPr/>
          <a:lstStyle/>
          <a:p>
            <a:fld id="{7D9BB5D0-35E4-459D-AEF3-FE4D7C45CC19}" type="slidenum">
              <a:rPr lang="zh-CN" altLang="en-US" smtClean="0"/>
              <a:t>20</a:t>
            </a:fld>
            <a:endParaRPr lang="zh-CN" altLang="en-US"/>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par>
                                <p:cTn id="13" presetID="22" presetClass="entr" presetSubtype="8"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wipe(left)">
                                      <p:cBhvr>
                                        <p:cTn id="15" dur="1000"/>
                                        <p:tgtEl>
                                          <p:spTgt spid="8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1"/>
                                        </p:tgtEl>
                                        <p:attrNameLst>
                                          <p:attrName>style.visibility</p:attrName>
                                        </p:attrNameLst>
                                      </p:cBhvr>
                                      <p:to>
                                        <p:strVal val="visible"/>
                                      </p:to>
                                    </p:set>
                                    <p:anim calcmode="lin" valueType="num">
                                      <p:cBhvr>
                                        <p:cTn id="19" dur="500" fill="hold"/>
                                        <p:tgtEl>
                                          <p:spTgt spid="81"/>
                                        </p:tgtEl>
                                        <p:attrNameLst>
                                          <p:attrName>ppt_w</p:attrName>
                                        </p:attrNameLst>
                                      </p:cBhvr>
                                      <p:tavLst>
                                        <p:tav tm="0">
                                          <p:val>
                                            <p:fltVal val="0"/>
                                          </p:val>
                                        </p:tav>
                                        <p:tav tm="100000">
                                          <p:val>
                                            <p:strVal val="#ppt_w"/>
                                          </p:val>
                                        </p:tav>
                                      </p:tavLst>
                                    </p:anim>
                                    <p:anim calcmode="lin" valueType="num">
                                      <p:cBhvr>
                                        <p:cTn id="20" dur="500" fill="hold"/>
                                        <p:tgtEl>
                                          <p:spTgt spid="81"/>
                                        </p:tgtEl>
                                        <p:attrNameLst>
                                          <p:attrName>ppt_h</p:attrName>
                                        </p:attrNameLst>
                                      </p:cBhvr>
                                      <p:tavLst>
                                        <p:tav tm="0">
                                          <p:val>
                                            <p:fltVal val="0"/>
                                          </p:val>
                                        </p:tav>
                                        <p:tav tm="100000">
                                          <p:val>
                                            <p:strVal val="#ppt_h"/>
                                          </p:val>
                                        </p:tav>
                                      </p:tavLst>
                                    </p:anim>
                                    <p:animEffect transition="in" filter="fade">
                                      <p:cBhvr>
                                        <p:cTn id="21" dur="500"/>
                                        <p:tgtEl>
                                          <p:spTgt spid="8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 calcmode="lin" valueType="num">
                                      <p:cBhvr>
                                        <p:cTn id="24" dur="500" fill="hold"/>
                                        <p:tgtEl>
                                          <p:spTgt spid="82"/>
                                        </p:tgtEl>
                                        <p:attrNameLst>
                                          <p:attrName>ppt_w</p:attrName>
                                        </p:attrNameLst>
                                      </p:cBhvr>
                                      <p:tavLst>
                                        <p:tav tm="0">
                                          <p:val>
                                            <p:fltVal val="0"/>
                                          </p:val>
                                        </p:tav>
                                        <p:tav tm="100000">
                                          <p:val>
                                            <p:strVal val="#ppt_w"/>
                                          </p:val>
                                        </p:tav>
                                      </p:tavLst>
                                    </p:anim>
                                    <p:anim calcmode="lin" valueType="num">
                                      <p:cBhvr>
                                        <p:cTn id="25" dur="500" fill="hold"/>
                                        <p:tgtEl>
                                          <p:spTgt spid="82"/>
                                        </p:tgtEl>
                                        <p:attrNameLst>
                                          <p:attrName>ppt_h</p:attrName>
                                        </p:attrNameLst>
                                      </p:cBhvr>
                                      <p:tavLst>
                                        <p:tav tm="0">
                                          <p:val>
                                            <p:fltVal val="0"/>
                                          </p:val>
                                        </p:tav>
                                        <p:tav tm="100000">
                                          <p:val>
                                            <p:strVal val="#ppt_h"/>
                                          </p:val>
                                        </p:tav>
                                      </p:tavLst>
                                    </p:anim>
                                    <p:animEffect transition="in" filter="fade">
                                      <p:cBhvr>
                                        <p:cTn id="26" dur="500"/>
                                        <p:tgtEl>
                                          <p:spTgt spid="82"/>
                                        </p:tgtEl>
                                      </p:cBhvr>
                                    </p:animEffect>
                                  </p:childTnLst>
                                </p:cTn>
                              </p:par>
                              <p:par>
                                <p:cTn id="27" presetID="53" presetClass="entr" presetSubtype="16"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 calcmode="lin" valueType="num">
                                      <p:cBhvr>
                                        <p:cTn id="29" dur="500" fill="hold"/>
                                        <p:tgtEl>
                                          <p:spTgt spid="68"/>
                                        </p:tgtEl>
                                        <p:attrNameLst>
                                          <p:attrName>ppt_w</p:attrName>
                                        </p:attrNameLst>
                                      </p:cBhvr>
                                      <p:tavLst>
                                        <p:tav tm="0">
                                          <p:val>
                                            <p:fltVal val="0"/>
                                          </p:val>
                                        </p:tav>
                                        <p:tav tm="100000">
                                          <p:val>
                                            <p:strVal val="#ppt_w"/>
                                          </p:val>
                                        </p:tav>
                                      </p:tavLst>
                                    </p:anim>
                                    <p:anim calcmode="lin" valueType="num">
                                      <p:cBhvr>
                                        <p:cTn id="30" dur="500" fill="hold"/>
                                        <p:tgtEl>
                                          <p:spTgt spid="68"/>
                                        </p:tgtEl>
                                        <p:attrNameLst>
                                          <p:attrName>ppt_h</p:attrName>
                                        </p:attrNameLst>
                                      </p:cBhvr>
                                      <p:tavLst>
                                        <p:tav tm="0">
                                          <p:val>
                                            <p:fltVal val="0"/>
                                          </p:val>
                                        </p:tav>
                                        <p:tav tm="100000">
                                          <p:val>
                                            <p:strVal val="#ppt_h"/>
                                          </p:val>
                                        </p:tav>
                                      </p:tavLst>
                                    </p:anim>
                                    <p:animEffect transition="in" filter="fade">
                                      <p:cBhvr>
                                        <p:cTn id="31" dur="500"/>
                                        <p:tgtEl>
                                          <p:spTgt spid="68"/>
                                        </p:tgtEl>
                                      </p:cBhvr>
                                    </p:animEffect>
                                  </p:childTnLst>
                                </p:cTn>
                              </p:par>
                            </p:childTnLst>
                          </p:cTn>
                        </p:par>
                        <p:par>
                          <p:cTn id="32" fill="hold">
                            <p:stCondLst>
                              <p:cond delay="1500"/>
                            </p:stCondLst>
                            <p:childTnLst>
                              <p:par>
                                <p:cTn id="33" presetID="22" presetClass="entr" presetSubtype="1" fill="hold" nodeType="after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wipe(up)">
                                      <p:cBhvr>
                                        <p:cTn id="35" dur="500"/>
                                        <p:tgtEl>
                                          <p:spTgt spid="84"/>
                                        </p:tgtEl>
                                      </p:cBhvr>
                                    </p:animEffect>
                                  </p:childTnLst>
                                </p:cTn>
                              </p:par>
                            </p:childTnLst>
                          </p:cTn>
                        </p:par>
                        <p:par>
                          <p:cTn id="36" fill="hold">
                            <p:stCondLst>
                              <p:cond delay="2000"/>
                            </p:stCondLst>
                            <p:childTnLst>
                              <p:par>
                                <p:cTn id="37" presetID="22" presetClass="entr" presetSubtype="1" fill="hold" nodeType="afterEffect">
                                  <p:stCondLst>
                                    <p:cond delay="0"/>
                                  </p:stCondLst>
                                  <p:childTnLst>
                                    <p:set>
                                      <p:cBhvr>
                                        <p:cTn id="38" dur="1" fill="hold">
                                          <p:stCondLst>
                                            <p:cond delay="0"/>
                                          </p:stCondLst>
                                        </p:cTn>
                                        <p:tgtEl>
                                          <p:spTgt spid="98"/>
                                        </p:tgtEl>
                                        <p:attrNameLst>
                                          <p:attrName>style.visibility</p:attrName>
                                        </p:attrNameLst>
                                      </p:cBhvr>
                                      <p:to>
                                        <p:strVal val="visible"/>
                                      </p:to>
                                    </p:set>
                                    <p:animEffect transition="in" filter="wipe(up)">
                                      <p:cBhvr>
                                        <p:cTn id="39"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81" grpId="0" animBg="1"/>
      <p:bldP spid="82" grpId="0" animBg="1"/>
      <p:bldP spid="8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1665"/>
          </a:xfrm>
          <a:prstGeom prst="rect">
            <a:avLst/>
          </a:prstGeom>
          <a:noFill/>
        </p:spPr>
        <p:txBody>
          <a:bodyPr wrap="square">
            <a:spAutoFit/>
          </a:bodyPr>
          <a:lstStyle/>
          <a:p>
            <a:pPr lvl="0">
              <a:defRPr/>
            </a:pPr>
            <a:r>
              <a:rPr lang="en-US" altLang="zh-CN" sz="2400" dirty="0">
                <a:solidFill>
                  <a:prstClr val="white"/>
                </a:solidFill>
              </a:rPr>
              <a:t>4.1 </a:t>
            </a:r>
            <a:r>
              <a:rPr lang="zh-CN" altLang="en-US" sz="2400" dirty="0">
                <a:solidFill>
                  <a:prstClr val="white"/>
                </a:solidFill>
              </a:rPr>
              <a:t>执行机构运动与动力设计</a:t>
            </a:r>
            <a:endPar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pic>
        <p:nvPicPr>
          <p:cNvPr id="68" name="图片占位符 30"/>
          <p:cNvPicPr>
            <a:picLocks noChangeAspect="1"/>
          </p:cNvPicPr>
          <p:nvPr/>
        </p:nvPicPr>
        <p:blipFill>
          <a:blip r:embed="rId5">
            <a:extLst>
              <a:ext uri="{28A0092B-C50C-407E-A947-70E740481C1C}">
                <a14:useLocalDpi xmlns:a14="http://schemas.microsoft.com/office/drawing/2010/main" val="0"/>
              </a:ext>
            </a:extLst>
          </a:blip>
          <a:srcRect l="15993" r="15993"/>
          <a:stretch/>
        </p:blipFill>
        <p:spPr>
          <a:xfrm>
            <a:off x="4397032" y="2301597"/>
            <a:ext cx="3442133" cy="3692525"/>
          </a:xfrm>
          <a:prstGeom prst="rect">
            <a:avLst/>
          </a:prstGeom>
        </p:spPr>
      </p:pic>
      <p:sp>
        <p:nvSpPr>
          <p:cNvPr id="81" name="流程图: 过程 80"/>
          <p:cNvSpPr/>
          <p:nvPr/>
        </p:nvSpPr>
        <p:spPr>
          <a:xfrm>
            <a:off x="695325" y="2301597"/>
            <a:ext cx="3442133" cy="3692525"/>
          </a:xfrm>
          <a:prstGeom prst="flowChartProcess">
            <a:avLst/>
          </a:prstGeom>
          <a:solidFill>
            <a:schemeClr val="bg1"/>
          </a:solidFill>
          <a:ln w="19050">
            <a:solidFill>
              <a:srgbClr val="70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流程图: 过程 81"/>
          <p:cNvSpPr/>
          <p:nvPr/>
        </p:nvSpPr>
        <p:spPr>
          <a:xfrm>
            <a:off x="8054542" y="2301597"/>
            <a:ext cx="3442133" cy="3692525"/>
          </a:xfrm>
          <a:prstGeom prst="flowChartProcess">
            <a:avLst/>
          </a:prstGeom>
          <a:solidFill>
            <a:schemeClr val="bg1"/>
          </a:solidFill>
          <a:ln w="19050">
            <a:solidFill>
              <a:srgbClr val="70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695325" y="1247261"/>
            <a:ext cx="10801350" cy="396134"/>
          </a:xfrm>
          <a:prstGeom prst="rect">
            <a:avLst/>
          </a:prstGeom>
        </p:spPr>
        <p:txBody>
          <a:bodyPr wrap="square">
            <a:spAutoFit/>
          </a:bodyPr>
          <a:lstStyle/>
          <a:p>
            <a:pPr algn="just">
              <a:lnSpc>
                <a:spcPct val="120000"/>
              </a:lnSpc>
            </a:pPr>
            <a:r>
              <a:rPr lang="zh-CN" altLang="en-US" dirty="0">
                <a:solidFill>
                  <a:schemeClr val="tx1">
                    <a:lumMod val="50000"/>
                    <a:lumOff val="50000"/>
                  </a:schemeClr>
                </a:solidFill>
              </a:rPr>
              <a:t>本示意图主要展示了卫星太阳能帆板旋转的实现机构，整体设计思路为连杆机构，并使用舵机驱动。</a:t>
            </a:r>
          </a:p>
        </p:txBody>
      </p:sp>
      <p:grpSp>
        <p:nvGrpSpPr>
          <p:cNvPr id="84" name="组合 83"/>
          <p:cNvGrpSpPr/>
          <p:nvPr/>
        </p:nvGrpSpPr>
        <p:grpSpPr>
          <a:xfrm>
            <a:off x="1117125" y="2479986"/>
            <a:ext cx="2598532" cy="3250610"/>
            <a:chOff x="1117125" y="2661240"/>
            <a:chExt cx="2598532" cy="3250610"/>
          </a:xfrm>
        </p:grpSpPr>
        <p:sp>
          <p:nvSpPr>
            <p:cNvPr id="85" name="矩形 84"/>
            <p:cNvSpPr/>
            <p:nvPr/>
          </p:nvSpPr>
          <p:spPr>
            <a:xfrm>
              <a:off x="1482941" y="5435600"/>
              <a:ext cx="1866900" cy="476250"/>
            </a:xfrm>
            <a:prstGeom prst="rect">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p:nvGrpSpPr>
          <p:grpSpPr>
            <a:xfrm>
              <a:off x="1117125" y="3449934"/>
              <a:ext cx="2598532" cy="2033082"/>
              <a:chOff x="1246229" y="4819113"/>
              <a:chExt cx="2598532" cy="2033082"/>
            </a:xfrm>
          </p:grpSpPr>
          <p:sp>
            <p:nvSpPr>
              <p:cNvPr id="89" name="矩形 88"/>
              <p:cNvSpPr/>
              <p:nvPr/>
            </p:nvSpPr>
            <p:spPr>
              <a:xfrm>
                <a:off x="1246229" y="5307990"/>
                <a:ext cx="2598532" cy="1544205"/>
              </a:xfrm>
              <a:prstGeom prst="rect">
                <a:avLst/>
              </a:prstGeom>
            </p:spPr>
            <p:txBody>
              <a:bodyPr wrap="square">
                <a:spAutoFit/>
              </a:bodyPr>
              <a:lstStyle/>
              <a:p>
                <a:pPr algn="ctr">
                  <a:lnSpc>
                    <a:spcPct val="120000"/>
                  </a:lnSpc>
                </a:pPr>
                <a:r>
                  <a:rPr lang="zh-CN" altLang="en-US" sz="1600" dirty="0">
                    <a:solidFill>
                      <a:schemeClr val="tx1">
                        <a:lumMod val="50000"/>
                        <a:lumOff val="50000"/>
                      </a:schemeClr>
                    </a:solidFill>
                  </a:rPr>
                  <a:t>舵机具有响应快，角度可控，环境鲁棒性好等特点。此外，舵机易于控制，体积小巧，有利于部署在远离控制端的卫星中。</a:t>
                </a:r>
              </a:p>
            </p:txBody>
          </p:sp>
          <p:sp>
            <p:nvSpPr>
              <p:cNvPr id="90" name="矩形 89"/>
              <p:cNvSpPr/>
              <p:nvPr/>
            </p:nvSpPr>
            <p:spPr>
              <a:xfrm>
                <a:off x="1424508" y="4819113"/>
                <a:ext cx="2241974" cy="401264"/>
              </a:xfrm>
              <a:prstGeom prst="rect">
                <a:avLst/>
              </a:prstGeom>
            </p:spPr>
            <p:txBody>
              <a:bodyPr wrap="square">
                <a:spAutoFit/>
              </a:bodyPr>
              <a:lstStyle/>
              <a:p>
                <a:pPr algn="ctr">
                  <a:lnSpc>
                    <a:spcPct val="120000"/>
                  </a:lnSpc>
                </a:pPr>
                <a:r>
                  <a:rPr lang="zh-CN" altLang="en-US" b="1" dirty="0">
                    <a:solidFill>
                      <a:schemeClr val="tx1">
                        <a:lumMod val="65000"/>
                        <a:lumOff val="35000"/>
                      </a:schemeClr>
                    </a:solidFill>
                  </a:rPr>
                  <a:t>高扭矩舵机</a:t>
                </a:r>
              </a:p>
            </p:txBody>
          </p:sp>
        </p:grpSp>
        <p:sp>
          <p:nvSpPr>
            <p:cNvPr id="87" name="文本框 86"/>
            <p:cNvSpPr txBox="1"/>
            <p:nvPr/>
          </p:nvSpPr>
          <p:spPr>
            <a:xfrm>
              <a:off x="1811103" y="2661240"/>
              <a:ext cx="1210588" cy="707886"/>
            </a:xfrm>
            <a:prstGeom prst="rect">
              <a:avLst/>
            </a:prstGeom>
            <a:noFill/>
          </p:spPr>
          <p:txBody>
            <a:bodyPr wrap="none" rtlCol="0">
              <a:spAutoFit/>
            </a:bodyPr>
            <a:lstStyle/>
            <a:p>
              <a:pPr algn="ctr"/>
              <a:r>
                <a:rPr lang="zh-CN" altLang="en-US" sz="4000" b="1" dirty="0">
                  <a:solidFill>
                    <a:srgbClr val="703881"/>
                  </a:solidFill>
                  <a:latin typeface="Times New Roman" panose="02020603050405020304" pitchFamily="18" charset="0"/>
                  <a:cs typeface="Times New Roman" panose="02020603050405020304" pitchFamily="18" charset="0"/>
                </a:rPr>
                <a:t>驱动</a:t>
              </a:r>
            </a:p>
          </p:txBody>
        </p:sp>
        <p:sp>
          <p:nvSpPr>
            <p:cNvPr id="88" name="文本框 87"/>
            <p:cNvSpPr txBox="1"/>
            <p:nvPr/>
          </p:nvSpPr>
          <p:spPr>
            <a:xfrm>
              <a:off x="1913692" y="5503472"/>
              <a:ext cx="1005403" cy="338554"/>
            </a:xfrm>
            <a:prstGeom prst="rect">
              <a:avLst/>
            </a:prstGeom>
            <a:noFill/>
          </p:spPr>
          <p:txBody>
            <a:bodyPr wrap="none" rtlCol="0">
              <a:spAutoFit/>
            </a:bodyPr>
            <a:lstStyle/>
            <a:p>
              <a:pPr algn="ctr"/>
              <a:r>
                <a:rPr lang="zh-CN" altLang="en-US" sz="1600" dirty="0">
                  <a:solidFill>
                    <a:schemeClr val="bg1"/>
                  </a:solidFill>
                </a:rPr>
                <a:t>旋转机构</a:t>
              </a:r>
            </a:p>
          </p:txBody>
        </p:sp>
      </p:grpSp>
      <p:grpSp>
        <p:nvGrpSpPr>
          <p:cNvPr id="98" name="组合 97"/>
          <p:cNvGrpSpPr/>
          <p:nvPr/>
        </p:nvGrpSpPr>
        <p:grpSpPr>
          <a:xfrm>
            <a:off x="8476342" y="2479986"/>
            <a:ext cx="2598532" cy="3250610"/>
            <a:chOff x="8476342" y="2661240"/>
            <a:chExt cx="2598532" cy="3250610"/>
          </a:xfrm>
        </p:grpSpPr>
        <p:sp>
          <p:nvSpPr>
            <p:cNvPr id="99" name="矩形 98"/>
            <p:cNvSpPr/>
            <p:nvPr/>
          </p:nvSpPr>
          <p:spPr>
            <a:xfrm>
              <a:off x="8842158" y="5435600"/>
              <a:ext cx="1866900" cy="476250"/>
            </a:xfrm>
            <a:prstGeom prst="rect">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0" name="组合 99"/>
            <p:cNvGrpSpPr/>
            <p:nvPr/>
          </p:nvGrpSpPr>
          <p:grpSpPr>
            <a:xfrm>
              <a:off x="8476342" y="3449934"/>
              <a:ext cx="2598532" cy="1735885"/>
              <a:chOff x="1246229" y="4819113"/>
              <a:chExt cx="2598532" cy="1735885"/>
            </a:xfrm>
          </p:grpSpPr>
          <p:sp>
            <p:nvSpPr>
              <p:cNvPr id="103" name="矩形 102"/>
              <p:cNvSpPr/>
              <p:nvPr/>
            </p:nvSpPr>
            <p:spPr>
              <a:xfrm>
                <a:off x="1246229" y="5307990"/>
                <a:ext cx="2598532" cy="1247008"/>
              </a:xfrm>
              <a:prstGeom prst="rect">
                <a:avLst/>
              </a:prstGeom>
            </p:spPr>
            <p:txBody>
              <a:bodyPr wrap="square">
                <a:spAutoFit/>
              </a:bodyPr>
              <a:lstStyle/>
              <a:p>
                <a:pPr algn="ctr">
                  <a:lnSpc>
                    <a:spcPct val="120000"/>
                  </a:lnSpc>
                </a:pPr>
                <a:r>
                  <a:rPr lang="zh-CN" altLang="en-US" sz="1600" dirty="0">
                    <a:solidFill>
                      <a:schemeClr val="tx1">
                        <a:lumMod val="50000"/>
                        <a:lumOff val="50000"/>
                      </a:schemeClr>
                    </a:solidFill>
                  </a:rPr>
                  <a:t>双向连杆让卫星两个太阳翼同时旋转，结构简单且具有角度一致性，与实际情况相符。</a:t>
                </a:r>
              </a:p>
            </p:txBody>
          </p:sp>
          <p:sp>
            <p:nvSpPr>
              <p:cNvPr id="104" name="矩形 103"/>
              <p:cNvSpPr/>
              <p:nvPr/>
            </p:nvSpPr>
            <p:spPr>
              <a:xfrm>
                <a:off x="1424508" y="4819113"/>
                <a:ext cx="2241974" cy="401264"/>
              </a:xfrm>
              <a:prstGeom prst="rect">
                <a:avLst/>
              </a:prstGeom>
            </p:spPr>
            <p:txBody>
              <a:bodyPr wrap="square">
                <a:spAutoFit/>
              </a:bodyPr>
              <a:lstStyle/>
              <a:p>
                <a:pPr algn="ctr">
                  <a:lnSpc>
                    <a:spcPct val="120000"/>
                  </a:lnSpc>
                </a:pPr>
                <a:r>
                  <a:rPr lang="zh-CN" altLang="en-US" b="1" dirty="0">
                    <a:solidFill>
                      <a:schemeClr val="tx1">
                        <a:lumMod val="65000"/>
                        <a:lumOff val="35000"/>
                      </a:schemeClr>
                    </a:solidFill>
                  </a:rPr>
                  <a:t>双向连杆</a:t>
                </a:r>
              </a:p>
            </p:txBody>
          </p:sp>
        </p:grpSp>
        <p:sp>
          <p:nvSpPr>
            <p:cNvPr id="101" name="文本框 100"/>
            <p:cNvSpPr txBox="1"/>
            <p:nvPr/>
          </p:nvSpPr>
          <p:spPr>
            <a:xfrm>
              <a:off x="9170317" y="2661240"/>
              <a:ext cx="1210588" cy="707886"/>
            </a:xfrm>
            <a:prstGeom prst="rect">
              <a:avLst/>
            </a:prstGeom>
            <a:noFill/>
          </p:spPr>
          <p:txBody>
            <a:bodyPr wrap="none" rtlCol="0">
              <a:spAutoFit/>
            </a:bodyPr>
            <a:lstStyle/>
            <a:p>
              <a:pPr algn="ctr"/>
              <a:r>
                <a:rPr lang="zh-CN" altLang="en-US" sz="4000" b="1" dirty="0">
                  <a:solidFill>
                    <a:srgbClr val="703881"/>
                  </a:solidFill>
                  <a:latin typeface="Times New Roman" panose="02020603050405020304" pitchFamily="18" charset="0"/>
                  <a:cs typeface="Times New Roman" panose="02020603050405020304" pitchFamily="18" charset="0"/>
                </a:rPr>
                <a:t>机构</a:t>
              </a:r>
            </a:p>
          </p:txBody>
        </p:sp>
        <p:sp>
          <p:nvSpPr>
            <p:cNvPr id="102" name="文本框 101"/>
            <p:cNvSpPr txBox="1"/>
            <p:nvPr/>
          </p:nvSpPr>
          <p:spPr>
            <a:xfrm>
              <a:off x="9272911" y="5503472"/>
              <a:ext cx="1005403" cy="338554"/>
            </a:xfrm>
            <a:prstGeom prst="rect">
              <a:avLst/>
            </a:prstGeom>
            <a:noFill/>
          </p:spPr>
          <p:txBody>
            <a:bodyPr wrap="none" rtlCol="0">
              <a:spAutoFit/>
            </a:bodyPr>
            <a:lstStyle/>
            <a:p>
              <a:pPr algn="ctr"/>
              <a:r>
                <a:rPr lang="zh-CN" altLang="en-US" sz="1600" dirty="0">
                  <a:solidFill>
                    <a:schemeClr val="bg1"/>
                  </a:solidFill>
                </a:rPr>
                <a:t>旋转机构</a:t>
              </a:r>
            </a:p>
          </p:txBody>
        </p:sp>
      </p:grpSp>
      <p:sp>
        <p:nvSpPr>
          <p:cNvPr id="3" name="灯片编号占位符 2">
            <a:extLst>
              <a:ext uri="{FF2B5EF4-FFF2-40B4-BE49-F238E27FC236}">
                <a16:creationId xmlns:a16="http://schemas.microsoft.com/office/drawing/2014/main" id="{0F3F2083-9BA2-463A-9673-377AB8AFC5A9}"/>
              </a:ext>
            </a:extLst>
          </p:cNvPr>
          <p:cNvSpPr>
            <a:spLocks noGrp="1"/>
          </p:cNvSpPr>
          <p:nvPr>
            <p:ph type="sldNum" sz="quarter" idx="12"/>
          </p:nvPr>
        </p:nvSpPr>
        <p:spPr/>
        <p:txBody>
          <a:bodyPr/>
          <a:lstStyle/>
          <a:p>
            <a:fld id="{7D9BB5D0-35E4-459D-AEF3-FE4D7C45CC19}" type="slidenum">
              <a:rPr lang="zh-CN" altLang="en-US" smtClean="0"/>
              <a:t>21</a:t>
            </a:fld>
            <a:endParaRPr lang="zh-CN" altLang="en-US"/>
          </a:p>
        </p:txBody>
      </p:sp>
    </p:spTree>
    <p:extLst>
      <p:ext uri="{BB962C8B-B14F-4D97-AF65-F5344CB8AC3E}">
        <p14:creationId xmlns:p14="http://schemas.microsoft.com/office/powerpoint/2010/main" val="271582294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par>
                                <p:cTn id="13" presetID="22" presetClass="entr" presetSubtype="8"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wipe(left)">
                                      <p:cBhvr>
                                        <p:cTn id="15" dur="1000"/>
                                        <p:tgtEl>
                                          <p:spTgt spid="8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1"/>
                                        </p:tgtEl>
                                        <p:attrNameLst>
                                          <p:attrName>style.visibility</p:attrName>
                                        </p:attrNameLst>
                                      </p:cBhvr>
                                      <p:to>
                                        <p:strVal val="visible"/>
                                      </p:to>
                                    </p:set>
                                    <p:anim calcmode="lin" valueType="num">
                                      <p:cBhvr>
                                        <p:cTn id="19" dur="500" fill="hold"/>
                                        <p:tgtEl>
                                          <p:spTgt spid="81"/>
                                        </p:tgtEl>
                                        <p:attrNameLst>
                                          <p:attrName>ppt_w</p:attrName>
                                        </p:attrNameLst>
                                      </p:cBhvr>
                                      <p:tavLst>
                                        <p:tav tm="0">
                                          <p:val>
                                            <p:fltVal val="0"/>
                                          </p:val>
                                        </p:tav>
                                        <p:tav tm="100000">
                                          <p:val>
                                            <p:strVal val="#ppt_w"/>
                                          </p:val>
                                        </p:tav>
                                      </p:tavLst>
                                    </p:anim>
                                    <p:anim calcmode="lin" valueType="num">
                                      <p:cBhvr>
                                        <p:cTn id="20" dur="500" fill="hold"/>
                                        <p:tgtEl>
                                          <p:spTgt spid="81"/>
                                        </p:tgtEl>
                                        <p:attrNameLst>
                                          <p:attrName>ppt_h</p:attrName>
                                        </p:attrNameLst>
                                      </p:cBhvr>
                                      <p:tavLst>
                                        <p:tav tm="0">
                                          <p:val>
                                            <p:fltVal val="0"/>
                                          </p:val>
                                        </p:tav>
                                        <p:tav tm="100000">
                                          <p:val>
                                            <p:strVal val="#ppt_h"/>
                                          </p:val>
                                        </p:tav>
                                      </p:tavLst>
                                    </p:anim>
                                    <p:animEffect transition="in" filter="fade">
                                      <p:cBhvr>
                                        <p:cTn id="21" dur="500"/>
                                        <p:tgtEl>
                                          <p:spTgt spid="8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 calcmode="lin" valueType="num">
                                      <p:cBhvr>
                                        <p:cTn id="24" dur="500" fill="hold"/>
                                        <p:tgtEl>
                                          <p:spTgt spid="82"/>
                                        </p:tgtEl>
                                        <p:attrNameLst>
                                          <p:attrName>ppt_w</p:attrName>
                                        </p:attrNameLst>
                                      </p:cBhvr>
                                      <p:tavLst>
                                        <p:tav tm="0">
                                          <p:val>
                                            <p:fltVal val="0"/>
                                          </p:val>
                                        </p:tav>
                                        <p:tav tm="100000">
                                          <p:val>
                                            <p:strVal val="#ppt_w"/>
                                          </p:val>
                                        </p:tav>
                                      </p:tavLst>
                                    </p:anim>
                                    <p:anim calcmode="lin" valueType="num">
                                      <p:cBhvr>
                                        <p:cTn id="25" dur="500" fill="hold"/>
                                        <p:tgtEl>
                                          <p:spTgt spid="82"/>
                                        </p:tgtEl>
                                        <p:attrNameLst>
                                          <p:attrName>ppt_h</p:attrName>
                                        </p:attrNameLst>
                                      </p:cBhvr>
                                      <p:tavLst>
                                        <p:tav tm="0">
                                          <p:val>
                                            <p:fltVal val="0"/>
                                          </p:val>
                                        </p:tav>
                                        <p:tav tm="100000">
                                          <p:val>
                                            <p:strVal val="#ppt_h"/>
                                          </p:val>
                                        </p:tav>
                                      </p:tavLst>
                                    </p:anim>
                                    <p:animEffect transition="in" filter="fade">
                                      <p:cBhvr>
                                        <p:cTn id="26" dur="500"/>
                                        <p:tgtEl>
                                          <p:spTgt spid="82"/>
                                        </p:tgtEl>
                                      </p:cBhvr>
                                    </p:animEffect>
                                  </p:childTnLst>
                                </p:cTn>
                              </p:par>
                              <p:par>
                                <p:cTn id="27" presetID="53" presetClass="entr" presetSubtype="16"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 calcmode="lin" valueType="num">
                                      <p:cBhvr>
                                        <p:cTn id="29" dur="500" fill="hold"/>
                                        <p:tgtEl>
                                          <p:spTgt spid="68"/>
                                        </p:tgtEl>
                                        <p:attrNameLst>
                                          <p:attrName>ppt_w</p:attrName>
                                        </p:attrNameLst>
                                      </p:cBhvr>
                                      <p:tavLst>
                                        <p:tav tm="0">
                                          <p:val>
                                            <p:fltVal val="0"/>
                                          </p:val>
                                        </p:tav>
                                        <p:tav tm="100000">
                                          <p:val>
                                            <p:strVal val="#ppt_w"/>
                                          </p:val>
                                        </p:tav>
                                      </p:tavLst>
                                    </p:anim>
                                    <p:anim calcmode="lin" valueType="num">
                                      <p:cBhvr>
                                        <p:cTn id="30" dur="500" fill="hold"/>
                                        <p:tgtEl>
                                          <p:spTgt spid="68"/>
                                        </p:tgtEl>
                                        <p:attrNameLst>
                                          <p:attrName>ppt_h</p:attrName>
                                        </p:attrNameLst>
                                      </p:cBhvr>
                                      <p:tavLst>
                                        <p:tav tm="0">
                                          <p:val>
                                            <p:fltVal val="0"/>
                                          </p:val>
                                        </p:tav>
                                        <p:tav tm="100000">
                                          <p:val>
                                            <p:strVal val="#ppt_h"/>
                                          </p:val>
                                        </p:tav>
                                      </p:tavLst>
                                    </p:anim>
                                    <p:animEffect transition="in" filter="fade">
                                      <p:cBhvr>
                                        <p:cTn id="31" dur="500"/>
                                        <p:tgtEl>
                                          <p:spTgt spid="68"/>
                                        </p:tgtEl>
                                      </p:cBhvr>
                                    </p:animEffect>
                                  </p:childTnLst>
                                </p:cTn>
                              </p:par>
                            </p:childTnLst>
                          </p:cTn>
                        </p:par>
                        <p:par>
                          <p:cTn id="32" fill="hold">
                            <p:stCondLst>
                              <p:cond delay="1500"/>
                            </p:stCondLst>
                            <p:childTnLst>
                              <p:par>
                                <p:cTn id="33" presetID="22" presetClass="entr" presetSubtype="1" fill="hold" nodeType="after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wipe(up)">
                                      <p:cBhvr>
                                        <p:cTn id="35" dur="500"/>
                                        <p:tgtEl>
                                          <p:spTgt spid="84"/>
                                        </p:tgtEl>
                                      </p:cBhvr>
                                    </p:animEffect>
                                  </p:childTnLst>
                                </p:cTn>
                              </p:par>
                            </p:childTnLst>
                          </p:cTn>
                        </p:par>
                        <p:par>
                          <p:cTn id="36" fill="hold">
                            <p:stCondLst>
                              <p:cond delay="2000"/>
                            </p:stCondLst>
                            <p:childTnLst>
                              <p:par>
                                <p:cTn id="37" presetID="22" presetClass="entr" presetSubtype="1" fill="hold" nodeType="afterEffect">
                                  <p:stCondLst>
                                    <p:cond delay="0"/>
                                  </p:stCondLst>
                                  <p:childTnLst>
                                    <p:set>
                                      <p:cBhvr>
                                        <p:cTn id="38" dur="1" fill="hold">
                                          <p:stCondLst>
                                            <p:cond delay="0"/>
                                          </p:stCondLst>
                                        </p:cTn>
                                        <p:tgtEl>
                                          <p:spTgt spid="98"/>
                                        </p:tgtEl>
                                        <p:attrNameLst>
                                          <p:attrName>style.visibility</p:attrName>
                                        </p:attrNameLst>
                                      </p:cBhvr>
                                      <p:to>
                                        <p:strVal val="visible"/>
                                      </p:to>
                                    </p:set>
                                    <p:animEffect transition="in" filter="wipe(up)">
                                      <p:cBhvr>
                                        <p:cTn id="39"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81" grpId="0" animBg="1"/>
      <p:bldP spid="82" grpId="0" animBg="1"/>
      <p:bldP spid="8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1665"/>
          </a:xfrm>
          <a:prstGeom prst="rect">
            <a:avLst/>
          </a:prstGeom>
          <a:noFill/>
        </p:spPr>
        <p:txBody>
          <a:bodyPr wrap="square">
            <a:spAutoFit/>
          </a:bodyPr>
          <a:lstStyle/>
          <a:p>
            <a:pPr lvl="0">
              <a:defRPr/>
            </a:pPr>
            <a:r>
              <a:rPr lang="en-US" altLang="zh-CN" sz="2400" dirty="0">
                <a:solidFill>
                  <a:prstClr val="white"/>
                </a:solidFill>
              </a:rPr>
              <a:t>4.1 </a:t>
            </a:r>
            <a:r>
              <a:rPr lang="zh-CN" altLang="en-US" sz="2400" dirty="0">
                <a:solidFill>
                  <a:prstClr val="white"/>
                </a:solidFill>
              </a:rPr>
              <a:t>执行机构运动与动力设计</a:t>
            </a:r>
            <a:endPar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pic>
        <p:nvPicPr>
          <p:cNvPr id="25" name="图片 24">
            <a:extLst>
              <a:ext uri="{FF2B5EF4-FFF2-40B4-BE49-F238E27FC236}">
                <a16:creationId xmlns:a16="http://schemas.microsoft.com/office/drawing/2014/main" id="{0E46674F-BEEB-4030-A716-A225C45006E9}"/>
              </a:ext>
            </a:extLst>
          </p:cNvPr>
          <p:cNvPicPr/>
          <p:nvPr/>
        </p:nvPicPr>
        <p:blipFill>
          <a:blip r:embed="rId5"/>
          <a:stretch>
            <a:fillRect/>
          </a:stretch>
        </p:blipFill>
        <p:spPr>
          <a:xfrm>
            <a:off x="794607" y="920470"/>
            <a:ext cx="10702068" cy="5937530"/>
          </a:xfrm>
          <a:prstGeom prst="rect">
            <a:avLst/>
          </a:prstGeom>
          <a:ln>
            <a:solidFill>
              <a:schemeClr val="tx1"/>
            </a:solidFill>
          </a:ln>
        </p:spPr>
      </p:pic>
      <p:sp>
        <p:nvSpPr>
          <p:cNvPr id="82" name="流程图: 过程 81"/>
          <p:cNvSpPr/>
          <p:nvPr/>
        </p:nvSpPr>
        <p:spPr>
          <a:xfrm>
            <a:off x="7308716" y="3631660"/>
            <a:ext cx="4187960" cy="3226339"/>
          </a:xfrm>
          <a:prstGeom prst="flowChartProcess">
            <a:avLst/>
          </a:prstGeom>
          <a:solidFill>
            <a:schemeClr val="bg1"/>
          </a:solidFill>
          <a:ln w="19050">
            <a:solidFill>
              <a:srgbClr val="70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组合 97"/>
          <p:cNvGrpSpPr/>
          <p:nvPr/>
        </p:nvGrpSpPr>
        <p:grpSpPr>
          <a:xfrm>
            <a:off x="7838686" y="3696742"/>
            <a:ext cx="3128020" cy="2940530"/>
            <a:chOff x="8476342" y="2661240"/>
            <a:chExt cx="2598532" cy="3250610"/>
          </a:xfrm>
        </p:grpSpPr>
        <p:sp>
          <p:nvSpPr>
            <p:cNvPr id="99" name="矩形 98"/>
            <p:cNvSpPr/>
            <p:nvPr/>
          </p:nvSpPr>
          <p:spPr>
            <a:xfrm>
              <a:off x="8842158" y="5435600"/>
              <a:ext cx="1866900" cy="476250"/>
            </a:xfrm>
            <a:prstGeom prst="rect">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0" name="组合 99"/>
            <p:cNvGrpSpPr/>
            <p:nvPr/>
          </p:nvGrpSpPr>
          <p:grpSpPr>
            <a:xfrm>
              <a:off x="8476342" y="3449934"/>
              <a:ext cx="2598532" cy="1867380"/>
              <a:chOff x="1246229" y="4819113"/>
              <a:chExt cx="2598532" cy="1867380"/>
            </a:xfrm>
          </p:grpSpPr>
          <p:sp>
            <p:nvSpPr>
              <p:cNvPr id="103" name="矩形 102"/>
              <p:cNvSpPr/>
              <p:nvPr/>
            </p:nvSpPr>
            <p:spPr>
              <a:xfrm>
                <a:off x="1246229" y="5307988"/>
                <a:ext cx="2598532" cy="1378505"/>
              </a:xfrm>
              <a:prstGeom prst="rect">
                <a:avLst/>
              </a:prstGeom>
            </p:spPr>
            <p:txBody>
              <a:bodyPr wrap="square">
                <a:spAutoFit/>
              </a:bodyPr>
              <a:lstStyle/>
              <a:p>
                <a:pPr algn="ctr">
                  <a:lnSpc>
                    <a:spcPct val="120000"/>
                  </a:lnSpc>
                </a:pPr>
                <a:r>
                  <a:rPr lang="zh-CN" altLang="en-US" sz="1600" dirty="0">
                    <a:solidFill>
                      <a:schemeClr val="tx1">
                        <a:lumMod val="50000"/>
                        <a:lumOff val="50000"/>
                      </a:schemeClr>
                    </a:solidFill>
                  </a:rPr>
                  <a:t>主机包括两部分：展示机柜与控制机柜，展示机柜包含光源、卫星及运动机构，控制机柜包含操控系统与中控系统。</a:t>
                </a:r>
              </a:p>
            </p:txBody>
          </p:sp>
          <p:sp>
            <p:nvSpPr>
              <p:cNvPr id="104" name="矩形 103"/>
              <p:cNvSpPr/>
              <p:nvPr/>
            </p:nvSpPr>
            <p:spPr>
              <a:xfrm>
                <a:off x="1424508" y="4819113"/>
                <a:ext cx="2241974" cy="443010"/>
              </a:xfrm>
              <a:prstGeom prst="rect">
                <a:avLst/>
              </a:prstGeom>
            </p:spPr>
            <p:txBody>
              <a:bodyPr wrap="square">
                <a:spAutoFit/>
              </a:bodyPr>
              <a:lstStyle/>
              <a:p>
                <a:pPr algn="ctr">
                  <a:lnSpc>
                    <a:spcPct val="120000"/>
                  </a:lnSpc>
                </a:pPr>
                <a:r>
                  <a:rPr lang="en-US" altLang="zh-CN" b="1" dirty="0">
                    <a:solidFill>
                      <a:schemeClr val="tx1">
                        <a:lumMod val="65000"/>
                        <a:lumOff val="35000"/>
                      </a:schemeClr>
                    </a:solidFill>
                  </a:rPr>
                  <a:t>2200×1225×1750mm</a:t>
                </a:r>
                <a:endParaRPr lang="zh-CN" altLang="en-US" b="1" dirty="0">
                  <a:solidFill>
                    <a:schemeClr val="tx1">
                      <a:lumMod val="65000"/>
                      <a:lumOff val="35000"/>
                    </a:schemeClr>
                  </a:solidFill>
                </a:endParaRPr>
              </a:p>
            </p:txBody>
          </p:sp>
        </p:grpSp>
        <p:sp>
          <p:nvSpPr>
            <p:cNvPr id="101" name="文本框 100"/>
            <p:cNvSpPr txBox="1"/>
            <p:nvPr/>
          </p:nvSpPr>
          <p:spPr>
            <a:xfrm>
              <a:off x="9059715" y="2661240"/>
              <a:ext cx="1431799" cy="782533"/>
            </a:xfrm>
            <a:prstGeom prst="rect">
              <a:avLst/>
            </a:prstGeom>
            <a:noFill/>
          </p:spPr>
          <p:txBody>
            <a:bodyPr wrap="none" rtlCol="0">
              <a:spAutoFit/>
            </a:bodyPr>
            <a:lstStyle/>
            <a:p>
              <a:pPr algn="ctr"/>
              <a:r>
                <a:rPr lang="zh-CN" altLang="en-US" sz="4000" b="1" dirty="0">
                  <a:solidFill>
                    <a:srgbClr val="703881"/>
                  </a:solidFill>
                  <a:latin typeface="Times New Roman" panose="02020603050405020304" pitchFamily="18" charset="0"/>
                  <a:cs typeface="Times New Roman" panose="02020603050405020304" pitchFamily="18" charset="0"/>
                </a:rPr>
                <a:t>三视图</a:t>
              </a:r>
            </a:p>
          </p:txBody>
        </p:sp>
        <p:sp>
          <p:nvSpPr>
            <p:cNvPr id="102" name="文本框 101"/>
            <p:cNvSpPr txBox="1"/>
            <p:nvPr/>
          </p:nvSpPr>
          <p:spPr>
            <a:xfrm>
              <a:off x="9358010" y="5503472"/>
              <a:ext cx="835216" cy="374255"/>
            </a:xfrm>
            <a:prstGeom prst="rect">
              <a:avLst/>
            </a:prstGeom>
            <a:noFill/>
          </p:spPr>
          <p:txBody>
            <a:bodyPr wrap="none" rtlCol="0">
              <a:spAutoFit/>
            </a:bodyPr>
            <a:lstStyle/>
            <a:p>
              <a:pPr algn="ctr"/>
              <a:r>
                <a:rPr lang="zh-CN" altLang="en-US" sz="1600" dirty="0">
                  <a:solidFill>
                    <a:schemeClr val="bg1"/>
                  </a:solidFill>
                </a:rPr>
                <a:t>整机效果</a:t>
              </a:r>
            </a:p>
          </p:txBody>
        </p:sp>
      </p:grpSp>
      <p:sp>
        <p:nvSpPr>
          <p:cNvPr id="3" name="灯片编号占位符 2">
            <a:extLst>
              <a:ext uri="{FF2B5EF4-FFF2-40B4-BE49-F238E27FC236}">
                <a16:creationId xmlns:a16="http://schemas.microsoft.com/office/drawing/2014/main" id="{041DAF76-7DFD-4E4A-A0CD-5A0442F2C2D5}"/>
              </a:ext>
            </a:extLst>
          </p:cNvPr>
          <p:cNvSpPr>
            <a:spLocks noGrp="1"/>
          </p:cNvSpPr>
          <p:nvPr>
            <p:ph type="sldNum" sz="quarter" idx="12"/>
          </p:nvPr>
        </p:nvSpPr>
        <p:spPr/>
        <p:txBody>
          <a:bodyPr/>
          <a:lstStyle/>
          <a:p>
            <a:fld id="{7D9BB5D0-35E4-459D-AEF3-FE4D7C45CC19}" type="slidenum">
              <a:rPr lang="zh-CN" altLang="en-US" smtClean="0"/>
              <a:t>22</a:t>
            </a:fld>
            <a:endParaRPr lang="zh-CN" altLang="en-US"/>
          </a:p>
        </p:txBody>
      </p:sp>
    </p:spTree>
    <p:extLst>
      <p:ext uri="{BB962C8B-B14F-4D97-AF65-F5344CB8AC3E}">
        <p14:creationId xmlns:p14="http://schemas.microsoft.com/office/powerpoint/2010/main" val="204254145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anim calcmode="lin" valueType="num">
                                      <p:cBhvr>
                                        <p:cTn id="15" dur="500" fill="hold"/>
                                        <p:tgtEl>
                                          <p:spTgt spid="82"/>
                                        </p:tgtEl>
                                        <p:attrNameLst>
                                          <p:attrName>ppt_w</p:attrName>
                                        </p:attrNameLst>
                                      </p:cBhvr>
                                      <p:tavLst>
                                        <p:tav tm="0">
                                          <p:val>
                                            <p:fltVal val="0"/>
                                          </p:val>
                                        </p:tav>
                                        <p:tav tm="100000">
                                          <p:val>
                                            <p:strVal val="#ppt_w"/>
                                          </p:val>
                                        </p:tav>
                                      </p:tavLst>
                                    </p:anim>
                                    <p:anim calcmode="lin" valueType="num">
                                      <p:cBhvr>
                                        <p:cTn id="16" dur="500" fill="hold"/>
                                        <p:tgtEl>
                                          <p:spTgt spid="82"/>
                                        </p:tgtEl>
                                        <p:attrNameLst>
                                          <p:attrName>ppt_h</p:attrName>
                                        </p:attrNameLst>
                                      </p:cBhvr>
                                      <p:tavLst>
                                        <p:tav tm="0">
                                          <p:val>
                                            <p:fltVal val="0"/>
                                          </p:val>
                                        </p:tav>
                                        <p:tav tm="100000">
                                          <p:val>
                                            <p:strVal val="#ppt_h"/>
                                          </p:val>
                                        </p:tav>
                                      </p:tavLst>
                                    </p:anim>
                                    <p:animEffect transition="in" filter="fade">
                                      <p:cBhvr>
                                        <p:cTn id="17" dur="500"/>
                                        <p:tgtEl>
                                          <p:spTgt spid="82"/>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98"/>
                                        </p:tgtEl>
                                        <p:attrNameLst>
                                          <p:attrName>style.visibility</p:attrName>
                                        </p:attrNameLst>
                                      </p:cBhvr>
                                      <p:to>
                                        <p:strVal val="visible"/>
                                      </p:to>
                                    </p:set>
                                    <p:animEffect transition="in" filter="wipe(up)">
                                      <p:cBhvr>
                                        <p:cTn id="21"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8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1665"/>
          </a:xfrm>
          <a:prstGeom prst="rect">
            <a:avLst/>
          </a:prstGeom>
          <a:noFill/>
        </p:spPr>
        <p:txBody>
          <a:bodyPr wrap="square">
            <a:spAutoFit/>
          </a:bodyPr>
          <a:lstStyle/>
          <a:p>
            <a:pPr lvl="0">
              <a:defRPr/>
            </a:pPr>
            <a:r>
              <a:rPr lang="en-US" altLang="zh-CN" sz="2400" dirty="0">
                <a:solidFill>
                  <a:prstClr val="white"/>
                </a:solidFill>
              </a:rPr>
              <a:t>4.1 </a:t>
            </a:r>
            <a:r>
              <a:rPr lang="zh-CN" altLang="en-US" sz="2400" dirty="0">
                <a:solidFill>
                  <a:prstClr val="white"/>
                </a:solidFill>
              </a:rPr>
              <a:t>执行机构运动与动力设计</a:t>
            </a:r>
            <a:endPar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3" cstate="print">
              <a:lum bright="70000" contrast="-70000"/>
              <a:extLst>
                <a:ext uri="{BEBA8EAE-BF5A-486C-A8C5-ECC9F3942E4B}">
                  <a14:imgProps xmlns:a14="http://schemas.microsoft.com/office/drawing/2010/main">
                    <a14:imgLayer r:embed="rId4">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5">
              <a:biLevel thresh="25000"/>
            </a:blip>
            <a:srcRect l="30188"/>
            <a:stretch>
              <a:fillRect/>
            </a:stretch>
          </p:blipFill>
          <p:spPr>
            <a:xfrm>
              <a:off x="10483399" y="211219"/>
              <a:ext cx="1621585" cy="701101"/>
            </a:xfrm>
            <a:prstGeom prst="rect">
              <a:avLst/>
            </a:prstGeom>
          </p:spPr>
        </p:pic>
      </p:grpSp>
      <p:pic>
        <p:nvPicPr>
          <p:cNvPr id="16" name="图片 15">
            <a:extLst>
              <a:ext uri="{FF2B5EF4-FFF2-40B4-BE49-F238E27FC236}">
                <a16:creationId xmlns:a16="http://schemas.microsoft.com/office/drawing/2014/main" id="{28B23B73-F068-4242-B07C-799ABBD6A2E6}"/>
              </a:ext>
            </a:extLst>
          </p:cNvPr>
          <p:cNvPicPr/>
          <p:nvPr/>
        </p:nvPicPr>
        <p:blipFill>
          <a:blip r:embed="rId6"/>
          <a:stretch>
            <a:fillRect/>
          </a:stretch>
        </p:blipFill>
        <p:spPr>
          <a:xfrm>
            <a:off x="2378355" y="1097775"/>
            <a:ext cx="7435289" cy="5531006"/>
          </a:xfrm>
          <a:prstGeom prst="rect">
            <a:avLst/>
          </a:prstGeom>
          <a:effectLst>
            <a:softEdge rad="215900"/>
          </a:effectLst>
        </p:spPr>
      </p:pic>
      <p:sp>
        <p:nvSpPr>
          <p:cNvPr id="3" name="灯片编号占位符 2">
            <a:extLst>
              <a:ext uri="{FF2B5EF4-FFF2-40B4-BE49-F238E27FC236}">
                <a16:creationId xmlns:a16="http://schemas.microsoft.com/office/drawing/2014/main" id="{30745ED0-A78D-4AB2-B3D0-B1A5D2B5D012}"/>
              </a:ext>
            </a:extLst>
          </p:cNvPr>
          <p:cNvSpPr>
            <a:spLocks noGrp="1"/>
          </p:cNvSpPr>
          <p:nvPr>
            <p:ph type="sldNum" sz="quarter" idx="12"/>
          </p:nvPr>
        </p:nvSpPr>
        <p:spPr/>
        <p:txBody>
          <a:bodyPr/>
          <a:lstStyle/>
          <a:p>
            <a:fld id="{7D9BB5D0-35E4-459D-AEF3-FE4D7C45CC19}" type="slidenum">
              <a:rPr lang="zh-CN" altLang="en-US" smtClean="0"/>
              <a:t>23</a:t>
            </a:fld>
            <a:endParaRPr lang="zh-CN" altLang="en-US"/>
          </a:p>
        </p:txBody>
      </p:sp>
    </p:spTree>
    <p:extLst>
      <p:ext uri="{BB962C8B-B14F-4D97-AF65-F5344CB8AC3E}">
        <p14:creationId xmlns:p14="http://schemas.microsoft.com/office/powerpoint/2010/main" val="28552316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1665"/>
          </a:xfrm>
          <a:prstGeom prst="rect">
            <a:avLst/>
          </a:prstGeom>
          <a:noFill/>
        </p:spPr>
        <p:txBody>
          <a:bodyPr wrap="square">
            <a:spAutoFit/>
          </a:bodyPr>
          <a:lstStyle/>
          <a:p>
            <a:pPr lvl="0">
              <a:defRPr/>
            </a:pPr>
            <a:r>
              <a:rPr lang="en-US" altLang="zh-CN" sz="2400" dirty="0">
                <a:solidFill>
                  <a:prstClr val="white"/>
                </a:solidFill>
              </a:rPr>
              <a:t>4.1 </a:t>
            </a:r>
            <a:r>
              <a:rPr lang="zh-CN" altLang="en-US" sz="2400" dirty="0">
                <a:solidFill>
                  <a:prstClr val="white"/>
                </a:solidFill>
              </a:rPr>
              <a:t>执行机构运动与动力设计</a:t>
            </a:r>
            <a:endPar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pic>
        <p:nvPicPr>
          <p:cNvPr id="16" name="图片 15">
            <a:extLst>
              <a:ext uri="{FF2B5EF4-FFF2-40B4-BE49-F238E27FC236}">
                <a16:creationId xmlns:a16="http://schemas.microsoft.com/office/drawing/2014/main" id="{28B23B73-F068-4242-B07C-799ABBD6A2E6}"/>
              </a:ext>
            </a:extLst>
          </p:cNvPr>
          <p:cNvPicPr/>
          <p:nvPr/>
        </p:nvPicPr>
        <p:blipFill>
          <a:blip r:embed="rId5">
            <a:extLst>
              <a:ext uri="{28A0092B-C50C-407E-A947-70E740481C1C}">
                <a14:useLocalDpi xmlns:a14="http://schemas.microsoft.com/office/drawing/2010/main" val="0"/>
              </a:ext>
            </a:extLst>
          </a:blip>
          <a:srcRect/>
          <a:stretch/>
        </p:blipFill>
        <p:spPr>
          <a:xfrm>
            <a:off x="2515818" y="1097775"/>
            <a:ext cx="7160363" cy="5531006"/>
          </a:xfrm>
          <a:prstGeom prst="rect">
            <a:avLst/>
          </a:prstGeom>
          <a:effectLst>
            <a:softEdge rad="215900"/>
          </a:effectLst>
        </p:spPr>
      </p:pic>
      <p:grpSp>
        <p:nvGrpSpPr>
          <p:cNvPr id="2" name="组合 1">
            <a:extLst>
              <a:ext uri="{FF2B5EF4-FFF2-40B4-BE49-F238E27FC236}">
                <a16:creationId xmlns:a16="http://schemas.microsoft.com/office/drawing/2014/main" id="{2933B81B-0A01-4EAF-9439-45EC4EDF1921}"/>
              </a:ext>
            </a:extLst>
          </p:cNvPr>
          <p:cNvGrpSpPr/>
          <p:nvPr/>
        </p:nvGrpSpPr>
        <p:grpSpPr>
          <a:xfrm>
            <a:off x="268510" y="2277918"/>
            <a:ext cx="2247308" cy="430820"/>
            <a:chOff x="268510" y="2277918"/>
            <a:chExt cx="2247308" cy="430820"/>
          </a:xfrm>
        </p:grpSpPr>
        <p:sp>
          <p:nvSpPr>
            <p:cNvPr id="8" name="矩形 7">
              <a:extLst>
                <a:ext uri="{FF2B5EF4-FFF2-40B4-BE49-F238E27FC236}">
                  <a16:creationId xmlns:a16="http://schemas.microsoft.com/office/drawing/2014/main" id="{17C8FFC5-D52C-4D00-9C20-5A6F069DD2A1}"/>
                </a:ext>
              </a:extLst>
            </p:cNvPr>
            <p:cNvSpPr/>
            <p:nvPr/>
          </p:nvSpPr>
          <p:spPr>
            <a:xfrm>
              <a:off x="268510" y="2277918"/>
              <a:ext cx="2247308" cy="430820"/>
            </a:xfrm>
            <a:prstGeom prst="rect">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DFD0B26-554B-4732-B5B3-6C1FAFEB67F4}"/>
                </a:ext>
              </a:extLst>
            </p:cNvPr>
            <p:cNvSpPr txBox="1"/>
            <p:nvPr/>
          </p:nvSpPr>
          <p:spPr>
            <a:xfrm>
              <a:off x="826957" y="2339316"/>
              <a:ext cx="1130439" cy="338554"/>
            </a:xfrm>
            <a:prstGeom prst="rect">
              <a:avLst/>
            </a:prstGeom>
            <a:noFill/>
          </p:spPr>
          <p:txBody>
            <a:bodyPr wrap="none" rtlCol="0">
              <a:spAutoFit/>
            </a:bodyPr>
            <a:lstStyle/>
            <a:p>
              <a:pPr algn="ctr"/>
              <a:r>
                <a:rPr lang="zh-CN" altLang="en-US" sz="1600" b="1" dirty="0">
                  <a:solidFill>
                    <a:schemeClr val="bg1"/>
                  </a:solidFill>
                </a:rPr>
                <a:t>① 展品柜</a:t>
              </a:r>
            </a:p>
          </p:txBody>
        </p:sp>
      </p:grpSp>
      <p:grpSp>
        <p:nvGrpSpPr>
          <p:cNvPr id="11" name="组合 10">
            <a:extLst>
              <a:ext uri="{FF2B5EF4-FFF2-40B4-BE49-F238E27FC236}">
                <a16:creationId xmlns:a16="http://schemas.microsoft.com/office/drawing/2014/main" id="{C32CA525-9190-4004-8BB7-832BBD31DDB8}"/>
              </a:ext>
            </a:extLst>
          </p:cNvPr>
          <p:cNvGrpSpPr/>
          <p:nvPr/>
        </p:nvGrpSpPr>
        <p:grpSpPr>
          <a:xfrm>
            <a:off x="268510" y="3213590"/>
            <a:ext cx="2247308" cy="430820"/>
            <a:chOff x="268510" y="2277918"/>
            <a:chExt cx="2247308" cy="430820"/>
          </a:xfrm>
        </p:grpSpPr>
        <p:sp>
          <p:nvSpPr>
            <p:cNvPr id="12" name="矩形 11">
              <a:extLst>
                <a:ext uri="{FF2B5EF4-FFF2-40B4-BE49-F238E27FC236}">
                  <a16:creationId xmlns:a16="http://schemas.microsoft.com/office/drawing/2014/main" id="{F2CB1EDE-7D95-44B8-B07F-5ACB3C7C970F}"/>
                </a:ext>
              </a:extLst>
            </p:cNvPr>
            <p:cNvSpPr/>
            <p:nvPr/>
          </p:nvSpPr>
          <p:spPr>
            <a:xfrm>
              <a:off x="268510" y="2277918"/>
              <a:ext cx="2247308" cy="430820"/>
            </a:xfrm>
            <a:prstGeom prst="rect">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A24C5DF-0500-4FE7-8916-189EF6546898}"/>
                </a:ext>
              </a:extLst>
            </p:cNvPr>
            <p:cNvSpPr txBox="1"/>
            <p:nvPr/>
          </p:nvSpPr>
          <p:spPr>
            <a:xfrm>
              <a:off x="724366" y="2339316"/>
              <a:ext cx="1335622" cy="338554"/>
            </a:xfrm>
            <a:prstGeom prst="rect">
              <a:avLst/>
            </a:prstGeom>
            <a:noFill/>
          </p:spPr>
          <p:txBody>
            <a:bodyPr wrap="none" rtlCol="0">
              <a:spAutoFit/>
            </a:bodyPr>
            <a:lstStyle/>
            <a:p>
              <a:pPr algn="ctr"/>
              <a:r>
                <a:rPr lang="zh-CN" altLang="en-US" sz="1600" b="1" dirty="0">
                  <a:solidFill>
                    <a:schemeClr val="bg1"/>
                  </a:solidFill>
                </a:rPr>
                <a:t>② 卫星模型</a:t>
              </a:r>
            </a:p>
          </p:txBody>
        </p:sp>
      </p:grpSp>
      <p:grpSp>
        <p:nvGrpSpPr>
          <p:cNvPr id="14" name="组合 13">
            <a:extLst>
              <a:ext uri="{FF2B5EF4-FFF2-40B4-BE49-F238E27FC236}">
                <a16:creationId xmlns:a16="http://schemas.microsoft.com/office/drawing/2014/main" id="{9D7A1C8F-64F4-479E-9427-CEF354FF907F}"/>
              </a:ext>
            </a:extLst>
          </p:cNvPr>
          <p:cNvGrpSpPr/>
          <p:nvPr/>
        </p:nvGrpSpPr>
        <p:grpSpPr>
          <a:xfrm>
            <a:off x="268510" y="4149263"/>
            <a:ext cx="2247308" cy="430820"/>
            <a:chOff x="268510" y="2277918"/>
            <a:chExt cx="2247308" cy="430820"/>
          </a:xfrm>
        </p:grpSpPr>
        <p:sp>
          <p:nvSpPr>
            <p:cNvPr id="15" name="矩形 14">
              <a:extLst>
                <a:ext uri="{FF2B5EF4-FFF2-40B4-BE49-F238E27FC236}">
                  <a16:creationId xmlns:a16="http://schemas.microsoft.com/office/drawing/2014/main" id="{B0DBD9D5-045C-40F0-AA45-C95303D8FD08}"/>
                </a:ext>
              </a:extLst>
            </p:cNvPr>
            <p:cNvSpPr/>
            <p:nvPr/>
          </p:nvSpPr>
          <p:spPr>
            <a:xfrm>
              <a:off x="268510" y="2277918"/>
              <a:ext cx="2247308" cy="430820"/>
            </a:xfrm>
            <a:prstGeom prst="rect">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5F791445-8B5A-48EF-94D5-2D8485FB5E3D}"/>
                </a:ext>
              </a:extLst>
            </p:cNvPr>
            <p:cNvSpPr txBox="1"/>
            <p:nvPr/>
          </p:nvSpPr>
          <p:spPr>
            <a:xfrm>
              <a:off x="724366" y="2339316"/>
              <a:ext cx="1335622" cy="338554"/>
            </a:xfrm>
            <a:prstGeom prst="rect">
              <a:avLst/>
            </a:prstGeom>
            <a:noFill/>
          </p:spPr>
          <p:txBody>
            <a:bodyPr wrap="none" rtlCol="0">
              <a:spAutoFit/>
            </a:bodyPr>
            <a:lstStyle/>
            <a:p>
              <a:pPr algn="ctr"/>
              <a:r>
                <a:rPr lang="zh-CN" altLang="en-US" sz="1600" b="1" dirty="0">
                  <a:solidFill>
                    <a:schemeClr val="bg1"/>
                  </a:solidFill>
                </a:rPr>
                <a:t>③ 太阳模型</a:t>
              </a:r>
            </a:p>
          </p:txBody>
        </p:sp>
      </p:grpSp>
      <p:grpSp>
        <p:nvGrpSpPr>
          <p:cNvPr id="18" name="组合 17">
            <a:extLst>
              <a:ext uri="{FF2B5EF4-FFF2-40B4-BE49-F238E27FC236}">
                <a16:creationId xmlns:a16="http://schemas.microsoft.com/office/drawing/2014/main" id="{13D79EB6-43C0-41C6-AC64-77C14A782C2F}"/>
              </a:ext>
            </a:extLst>
          </p:cNvPr>
          <p:cNvGrpSpPr/>
          <p:nvPr/>
        </p:nvGrpSpPr>
        <p:grpSpPr>
          <a:xfrm>
            <a:off x="268510" y="5063663"/>
            <a:ext cx="2247308" cy="430820"/>
            <a:chOff x="268510" y="2277918"/>
            <a:chExt cx="2247308" cy="430820"/>
          </a:xfrm>
        </p:grpSpPr>
        <p:sp>
          <p:nvSpPr>
            <p:cNvPr id="19" name="矩形 18">
              <a:extLst>
                <a:ext uri="{FF2B5EF4-FFF2-40B4-BE49-F238E27FC236}">
                  <a16:creationId xmlns:a16="http://schemas.microsoft.com/office/drawing/2014/main" id="{174F86C0-5093-4F61-9D10-030B0F7EECBC}"/>
                </a:ext>
              </a:extLst>
            </p:cNvPr>
            <p:cNvSpPr/>
            <p:nvPr/>
          </p:nvSpPr>
          <p:spPr>
            <a:xfrm>
              <a:off x="268510" y="2277918"/>
              <a:ext cx="2247308" cy="430820"/>
            </a:xfrm>
            <a:prstGeom prst="rect">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4F8C6DA-CE75-4FAB-9918-48BB0200A525}"/>
                </a:ext>
              </a:extLst>
            </p:cNvPr>
            <p:cNvSpPr txBox="1"/>
            <p:nvPr/>
          </p:nvSpPr>
          <p:spPr>
            <a:xfrm>
              <a:off x="724366" y="2339316"/>
              <a:ext cx="1335622" cy="338554"/>
            </a:xfrm>
            <a:prstGeom prst="rect">
              <a:avLst/>
            </a:prstGeom>
            <a:noFill/>
          </p:spPr>
          <p:txBody>
            <a:bodyPr wrap="none" rtlCol="0">
              <a:spAutoFit/>
            </a:bodyPr>
            <a:lstStyle/>
            <a:p>
              <a:pPr algn="ctr"/>
              <a:r>
                <a:rPr lang="zh-CN" altLang="en-US" sz="1600" b="1" dirty="0">
                  <a:solidFill>
                    <a:schemeClr val="bg1"/>
                  </a:solidFill>
                </a:rPr>
                <a:t>④ 地球模型</a:t>
              </a:r>
            </a:p>
          </p:txBody>
        </p:sp>
      </p:grpSp>
      <p:grpSp>
        <p:nvGrpSpPr>
          <p:cNvPr id="21" name="组合 20">
            <a:extLst>
              <a:ext uri="{FF2B5EF4-FFF2-40B4-BE49-F238E27FC236}">
                <a16:creationId xmlns:a16="http://schemas.microsoft.com/office/drawing/2014/main" id="{E670683F-B13B-4724-B713-9C7140EA4D06}"/>
              </a:ext>
            </a:extLst>
          </p:cNvPr>
          <p:cNvGrpSpPr/>
          <p:nvPr/>
        </p:nvGrpSpPr>
        <p:grpSpPr>
          <a:xfrm>
            <a:off x="9676181" y="2549803"/>
            <a:ext cx="2247308" cy="430820"/>
            <a:chOff x="268510" y="2277918"/>
            <a:chExt cx="2247308" cy="430820"/>
          </a:xfrm>
        </p:grpSpPr>
        <p:sp>
          <p:nvSpPr>
            <p:cNvPr id="22" name="矩形 21">
              <a:extLst>
                <a:ext uri="{FF2B5EF4-FFF2-40B4-BE49-F238E27FC236}">
                  <a16:creationId xmlns:a16="http://schemas.microsoft.com/office/drawing/2014/main" id="{E7984862-F662-4B0D-A2E3-CE8F494D26F4}"/>
                </a:ext>
              </a:extLst>
            </p:cNvPr>
            <p:cNvSpPr/>
            <p:nvPr/>
          </p:nvSpPr>
          <p:spPr>
            <a:xfrm>
              <a:off x="268510" y="2277918"/>
              <a:ext cx="2247308" cy="430820"/>
            </a:xfrm>
            <a:prstGeom prst="rect">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4D0546A9-29C2-4766-902E-4F53F7BDEA4C}"/>
                </a:ext>
              </a:extLst>
            </p:cNvPr>
            <p:cNvSpPr txBox="1"/>
            <p:nvPr/>
          </p:nvSpPr>
          <p:spPr>
            <a:xfrm>
              <a:off x="826958" y="2339316"/>
              <a:ext cx="1130439" cy="338554"/>
            </a:xfrm>
            <a:prstGeom prst="rect">
              <a:avLst/>
            </a:prstGeom>
            <a:noFill/>
          </p:spPr>
          <p:txBody>
            <a:bodyPr wrap="none" rtlCol="0">
              <a:spAutoFit/>
            </a:bodyPr>
            <a:lstStyle/>
            <a:p>
              <a:pPr algn="ctr"/>
              <a:r>
                <a:rPr lang="zh-CN" altLang="en-US" sz="1600" b="1" dirty="0">
                  <a:solidFill>
                    <a:schemeClr val="bg1"/>
                  </a:solidFill>
                </a:rPr>
                <a:t>⑤ 操作台</a:t>
              </a:r>
            </a:p>
          </p:txBody>
        </p:sp>
      </p:grpSp>
      <p:grpSp>
        <p:nvGrpSpPr>
          <p:cNvPr id="24" name="组合 23">
            <a:extLst>
              <a:ext uri="{FF2B5EF4-FFF2-40B4-BE49-F238E27FC236}">
                <a16:creationId xmlns:a16="http://schemas.microsoft.com/office/drawing/2014/main" id="{249FAE05-E3FD-460C-ABE0-A1EBA530A548}"/>
              </a:ext>
            </a:extLst>
          </p:cNvPr>
          <p:cNvGrpSpPr/>
          <p:nvPr/>
        </p:nvGrpSpPr>
        <p:grpSpPr>
          <a:xfrm>
            <a:off x="9676181" y="3485476"/>
            <a:ext cx="2247308" cy="430820"/>
            <a:chOff x="268510" y="2277918"/>
            <a:chExt cx="2247308" cy="430820"/>
          </a:xfrm>
        </p:grpSpPr>
        <p:sp>
          <p:nvSpPr>
            <p:cNvPr id="25" name="矩形 24">
              <a:extLst>
                <a:ext uri="{FF2B5EF4-FFF2-40B4-BE49-F238E27FC236}">
                  <a16:creationId xmlns:a16="http://schemas.microsoft.com/office/drawing/2014/main" id="{0A3135ED-9747-4665-A370-14C7CC93F525}"/>
                </a:ext>
              </a:extLst>
            </p:cNvPr>
            <p:cNvSpPr/>
            <p:nvPr/>
          </p:nvSpPr>
          <p:spPr>
            <a:xfrm>
              <a:off x="268510" y="2277918"/>
              <a:ext cx="2247308" cy="430820"/>
            </a:xfrm>
            <a:prstGeom prst="rect">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8D840296-1475-42C4-B64D-990A5EF381E0}"/>
                </a:ext>
              </a:extLst>
            </p:cNvPr>
            <p:cNvSpPr txBox="1"/>
            <p:nvPr/>
          </p:nvSpPr>
          <p:spPr>
            <a:xfrm>
              <a:off x="929550" y="2339316"/>
              <a:ext cx="925254" cy="338554"/>
            </a:xfrm>
            <a:prstGeom prst="rect">
              <a:avLst/>
            </a:prstGeom>
            <a:noFill/>
          </p:spPr>
          <p:txBody>
            <a:bodyPr wrap="none" rtlCol="0">
              <a:spAutoFit/>
            </a:bodyPr>
            <a:lstStyle/>
            <a:p>
              <a:pPr algn="ctr"/>
              <a:r>
                <a:rPr lang="zh-CN" altLang="en-US" sz="1600" b="1" dirty="0">
                  <a:solidFill>
                    <a:schemeClr val="bg1"/>
                  </a:solidFill>
                </a:rPr>
                <a:t>⑥ 摇杆</a:t>
              </a:r>
            </a:p>
          </p:txBody>
        </p:sp>
      </p:grpSp>
      <p:grpSp>
        <p:nvGrpSpPr>
          <p:cNvPr id="27" name="组合 26">
            <a:extLst>
              <a:ext uri="{FF2B5EF4-FFF2-40B4-BE49-F238E27FC236}">
                <a16:creationId xmlns:a16="http://schemas.microsoft.com/office/drawing/2014/main" id="{96C16CD3-28BE-4781-A068-5C658B04BE8C}"/>
              </a:ext>
            </a:extLst>
          </p:cNvPr>
          <p:cNvGrpSpPr/>
          <p:nvPr/>
        </p:nvGrpSpPr>
        <p:grpSpPr>
          <a:xfrm>
            <a:off x="9676181" y="4399876"/>
            <a:ext cx="2247308" cy="430820"/>
            <a:chOff x="268510" y="2277918"/>
            <a:chExt cx="2247308" cy="430820"/>
          </a:xfrm>
        </p:grpSpPr>
        <p:sp>
          <p:nvSpPr>
            <p:cNvPr id="28" name="矩形 27">
              <a:extLst>
                <a:ext uri="{FF2B5EF4-FFF2-40B4-BE49-F238E27FC236}">
                  <a16:creationId xmlns:a16="http://schemas.microsoft.com/office/drawing/2014/main" id="{4E27E046-F141-448C-929A-1C57F2145CDD}"/>
                </a:ext>
              </a:extLst>
            </p:cNvPr>
            <p:cNvSpPr/>
            <p:nvPr/>
          </p:nvSpPr>
          <p:spPr>
            <a:xfrm>
              <a:off x="268510" y="2277918"/>
              <a:ext cx="2247308" cy="430820"/>
            </a:xfrm>
            <a:prstGeom prst="rect">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F23F81CE-E890-466D-B55A-73A4074E772E}"/>
                </a:ext>
              </a:extLst>
            </p:cNvPr>
            <p:cNvSpPr txBox="1"/>
            <p:nvPr/>
          </p:nvSpPr>
          <p:spPr>
            <a:xfrm>
              <a:off x="826958" y="2339316"/>
              <a:ext cx="1130439" cy="338554"/>
            </a:xfrm>
            <a:prstGeom prst="rect">
              <a:avLst/>
            </a:prstGeom>
            <a:noFill/>
          </p:spPr>
          <p:txBody>
            <a:bodyPr wrap="none" rtlCol="0">
              <a:spAutoFit/>
            </a:bodyPr>
            <a:lstStyle/>
            <a:p>
              <a:pPr algn="ctr"/>
              <a:r>
                <a:rPr lang="zh-CN" altLang="en-US" sz="1600" b="1" dirty="0">
                  <a:solidFill>
                    <a:schemeClr val="bg1"/>
                  </a:solidFill>
                </a:rPr>
                <a:t>⑦ 显示屏</a:t>
              </a:r>
            </a:p>
          </p:txBody>
        </p:sp>
      </p:grpSp>
      <p:sp>
        <p:nvSpPr>
          <p:cNvPr id="4" name="灯片编号占位符 3">
            <a:extLst>
              <a:ext uri="{FF2B5EF4-FFF2-40B4-BE49-F238E27FC236}">
                <a16:creationId xmlns:a16="http://schemas.microsoft.com/office/drawing/2014/main" id="{D534C8B4-DAD6-4DEF-91F1-B54B8D23C555}"/>
              </a:ext>
            </a:extLst>
          </p:cNvPr>
          <p:cNvSpPr>
            <a:spLocks noGrp="1"/>
          </p:cNvSpPr>
          <p:nvPr>
            <p:ph type="sldNum" sz="quarter" idx="12"/>
          </p:nvPr>
        </p:nvSpPr>
        <p:spPr/>
        <p:txBody>
          <a:bodyPr/>
          <a:lstStyle/>
          <a:p>
            <a:fld id="{7D9BB5D0-35E4-459D-AEF3-FE4D7C45CC19}" type="slidenum">
              <a:rPr lang="zh-CN" altLang="en-US" smtClean="0"/>
              <a:t>24</a:t>
            </a:fld>
            <a:endParaRPr lang="zh-CN" altLang="en-US"/>
          </a:p>
        </p:txBody>
      </p:sp>
    </p:spTree>
    <p:extLst>
      <p:ext uri="{BB962C8B-B14F-4D97-AF65-F5344CB8AC3E}">
        <p14:creationId xmlns:p14="http://schemas.microsoft.com/office/powerpoint/2010/main" val="215108613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1665"/>
          </a:xfrm>
          <a:prstGeom prst="rect">
            <a:avLst/>
          </a:prstGeom>
          <a:noFill/>
        </p:spPr>
        <p:txBody>
          <a:bodyPr wrap="square">
            <a:spAutoFit/>
          </a:bodyPr>
          <a:lstStyle/>
          <a:p>
            <a:pPr lvl="0">
              <a:defRPr/>
            </a:pPr>
            <a:r>
              <a:rPr lang="zh-CN" altLang="en-US" sz="2400" dirty="0">
                <a:solidFill>
                  <a:prstClr val="white"/>
                </a:solidFill>
                <a:latin typeface="HelveticaExt-Normal"/>
                <a:ea typeface="OPPOSans B"/>
              </a:rPr>
              <a:t>附：小组分工</a:t>
            </a: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graphicFrame>
        <p:nvGraphicFramePr>
          <p:cNvPr id="2" name="表格 1">
            <a:extLst>
              <a:ext uri="{FF2B5EF4-FFF2-40B4-BE49-F238E27FC236}">
                <a16:creationId xmlns:a16="http://schemas.microsoft.com/office/drawing/2014/main" id="{24A10C4A-CA6E-5A34-8D6E-4E1CB340A779}"/>
              </a:ext>
            </a:extLst>
          </p:cNvPr>
          <p:cNvGraphicFramePr>
            <a:graphicFrameLocks noGrp="1"/>
          </p:cNvGraphicFramePr>
          <p:nvPr/>
        </p:nvGraphicFramePr>
        <p:xfrm>
          <a:off x="1540555" y="1603224"/>
          <a:ext cx="9110890" cy="4189894"/>
        </p:xfrm>
        <a:graphic>
          <a:graphicData uri="http://schemas.openxmlformats.org/drawingml/2006/table">
            <a:tbl>
              <a:tblPr firstRow="1" bandRow="1">
                <a:tableStyleId>{5C22544A-7EE6-4342-B048-85BDC9FD1C3A}</a:tableStyleId>
              </a:tblPr>
              <a:tblGrid>
                <a:gridCol w="4555445">
                  <a:extLst>
                    <a:ext uri="{9D8B030D-6E8A-4147-A177-3AD203B41FA5}">
                      <a16:colId xmlns:a16="http://schemas.microsoft.com/office/drawing/2014/main" val="2960751985"/>
                    </a:ext>
                  </a:extLst>
                </a:gridCol>
                <a:gridCol w="4555445">
                  <a:extLst>
                    <a:ext uri="{9D8B030D-6E8A-4147-A177-3AD203B41FA5}">
                      <a16:colId xmlns:a16="http://schemas.microsoft.com/office/drawing/2014/main" val="2724842575"/>
                    </a:ext>
                  </a:extLst>
                </a:gridCol>
              </a:tblGrid>
              <a:tr h="716529">
                <a:tc>
                  <a:txBody>
                    <a:bodyPr/>
                    <a:lstStyle/>
                    <a:p>
                      <a:pPr algn="ctr"/>
                      <a:r>
                        <a:rPr lang="zh-CN" altLang="en-US" sz="2400" dirty="0">
                          <a:solidFill>
                            <a:schemeClr val="bg1"/>
                          </a:solidFill>
                        </a:rPr>
                        <a:t>组员名称</a:t>
                      </a:r>
                    </a:p>
                  </a:txBody>
                  <a:tcPr anchor="ctr"/>
                </a:tc>
                <a:tc>
                  <a:txBody>
                    <a:bodyPr/>
                    <a:lstStyle/>
                    <a:p>
                      <a:pPr algn="ctr"/>
                      <a:r>
                        <a:rPr lang="zh-CN" altLang="en-US" sz="2400" dirty="0">
                          <a:solidFill>
                            <a:schemeClr val="bg1"/>
                          </a:solidFill>
                        </a:rPr>
                        <a:t>具体分工</a:t>
                      </a:r>
                    </a:p>
                  </a:txBody>
                  <a:tcPr anchor="ctr"/>
                </a:tc>
                <a:extLst>
                  <a:ext uri="{0D108BD9-81ED-4DB2-BD59-A6C34878D82A}">
                    <a16:rowId xmlns:a16="http://schemas.microsoft.com/office/drawing/2014/main" val="4275149588"/>
                  </a:ext>
                </a:extLst>
              </a:tr>
              <a:tr h="678161">
                <a:tc>
                  <a:txBody>
                    <a:bodyPr/>
                    <a:lstStyle/>
                    <a:p>
                      <a:pPr marL="0" lvl="0" algn="ctr" defTabSz="914400" rtl="0" eaLnBrk="1" latinLnBrk="0" hangingPunct="1">
                        <a:lnSpc>
                          <a:spcPct val="150000"/>
                        </a:lnSpc>
                      </a:pPr>
                      <a:r>
                        <a:rPr lang="zh-CN" altLang="en-US" sz="2000" kern="1200" dirty="0">
                          <a:solidFill>
                            <a:schemeClr val="tx1"/>
                          </a:solidFill>
                          <a:effectLst/>
                          <a:latin typeface="+mn-lt"/>
                          <a:ea typeface="+mn-ea"/>
                          <a:cs typeface="+mn-cs"/>
                        </a:rPr>
                        <a:t>薛雨泉</a:t>
                      </a:r>
                      <a:endParaRPr lang="zh-CN" altLang="zh-CN" sz="2000" kern="1200" dirty="0">
                        <a:solidFill>
                          <a:schemeClr val="tx1"/>
                        </a:solidFill>
                        <a:effectLst/>
                        <a:latin typeface="+mn-lt"/>
                        <a:ea typeface="+mn-ea"/>
                        <a:cs typeface="+mn-cs"/>
                      </a:endParaRPr>
                    </a:p>
                  </a:txBody>
                  <a:tcPr anchor="ctr"/>
                </a:tc>
                <a:tc>
                  <a:txBody>
                    <a:bodyPr/>
                    <a:lstStyle/>
                    <a:p>
                      <a:pPr marL="0" lvl="0" algn="ctr" defTabSz="914400" rtl="0" eaLnBrk="1" latinLnBrk="0" hangingPunct="1">
                        <a:lnSpc>
                          <a:spcPct val="150000"/>
                        </a:lnSpc>
                      </a:pPr>
                      <a:r>
                        <a:rPr lang="zh-CN" altLang="en-US" sz="2000" kern="1200" dirty="0">
                          <a:solidFill>
                            <a:schemeClr val="dk1"/>
                          </a:solidFill>
                          <a:effectLst/>
                          <a:latin typeface="+mn-lt"/>
                          <a:ea typeface="+mn-ea"/>
                          <a:cs typeface="+mn-cs"/>
                        </a:rPr>
                        <a:t>整体建模</a:t>
                      </a:r>
                    </a:p>
                  </a:txBody>
                  <a:tcPr anchor="ctr"/>
                </a:tc>
                <a:extLst>
                  <a:ext uri="{0D108BD9-81ED-4DB2-BD59-A6C34878D82A}">
                    <a16:rowId xmlns:a16="http://schemas.microsoft.com/office/drawing/2014/main" val="115690975"/>
                  </a:ext>
                </a:extLst>
              </a:tr>
              <a:tr h="678161">
                <a:tc>
                  <a:txBody>
                    <a:bodyPr/>
                    <a:lstStyle/>
                    <a:p>
                      <a:pPr marL="0" lvl="0" algn="ctr" defTabSz="914400" rtl="0" eaLnBrk="1" latinLnBrk="0" hangingPunct="1">
                        <a:lnSpc>
                          <a:spcPct val="150000"/>
                        </a:lnSpc>
                      </a:pPr>
                      <a:r>
                        <a:rPr lang="zh-CN" altLang="en-US" sz="2000" kern="1200" dirty="0">
                          <a:solidFill>
                            <a:schemeClr val="tx1"/>
                          </a:solidFill>
                          <a:effectLst/>
                          <a:latin typeface="+mn-lt"/>
                          <a:ea typeface="+mn-ea"/>
                          <a:cs typeface="+mn-cs"/>
                        </a:rPr>
                        <a:t>闫济洲</a:t>
                      </a:r>
                      <a:endParaRPr lang="zh-CN" altLang="zh-CN" sz="2000" kern="1200" dirty="0">
                        <a:solidFill>
                          <a:schemeClr val="tx1"/>
                        </a:solidFill>
                        <a:effectLst/>
                        <a:latin typeface="+mn-lt"/>
                        <a:ea typeface="+mn-ea"/>
                        <a:cs typeface="+mn-cs"/>
                      </a:endParaRPr>
                    </a:p>
                  </a:txBody>
                  <a:tcPr anchor="ctr"/>
                </a:tc>
                <a:tc>
                  <a:txBody>
                    <a:bodyPr/>
                    <a:lstStyle/>
                    <a:p>
                      <a:pPr marL="0" lvl="0" algn="ctr" defTabSz="914400" rtl="0" eaLnBrk="1" latinLnBrk="0" hangingPunct="1">
                        <a:lnSpc>
                          <a:spcPct val="150000"/>
                        </a:lnSpc>
                      </a:pPr>
                      <a:r>
                        <a:rPr lang="zh-CN" altLang="en-US" sz="2000" kern="1200" dirty="0">
                          <a:solidFill>
                            <a:schemeClr val="dk1"/>
                          </a:solidFill>
                          <a:effectLst/>
                          <a:latin typeface="+mn-lt"/>
                          <a:ea typeface="+mn-ea"/>
                          <a:cs typeface="+mn-cs"/>
                        </a:rPr>
                        <a:t>整体建模</a:t>
                      </a:r>
                    </a:p>
                  </a:txBody>
                  <a:tcPr anchor="ctr"/>
                </a:tc>
                <a:extLst>
                  <a:ext uri="{0D108BD9-81ED-4DB2-BD59-A6C34878D82A}">
                    <a16:rowId xmlns:a16="http://schemas.microsoft.com/office/drawing/2014/main" val="10973212"/>
                  </a:ext>
                </a:extLst>
              </a:tr>
              <a:tr h="705681">
                <a:tc>
                  <a:txBody>
                    <a:bodyPr/>
                    <a:lstStyle/>
                    <a:p>
                      <a:pPr marL="0" lvl="0" algn="ctr" defTabSz="914400" rtl="0" eaLnBrk="1" latinLnBrk="0" hangingPunct="1">
                        <a:lnSpc>
                          <a:spcPct val="150000"/>
                        </a:lnSpc>
                      </a:pPr>
                      <a:r>
                        <a:rPr lang="zh-CN" altLang="en-US" sz="2000" kern="1200" dirty="0">
                          <a:solidFill>
                            <a:schemeClr val="tx1"/>
                          </a:solidFill>
                          <a:effectLst/>
                          <a:latin typeface="+mn-lt"/>
                          <a:ea typeface="+mn-ea"/>
                          <a:cs typeface="+mn-cs"/>
                        </a:rPr>
                        <a:t>马正华</a:t>
                      </a:r>
                      <a:endParaRPr lang="zh-CN" altLang="zh-CN" sz="2000" kern="1200" dirty="0">
                        <a:solidFill>
                          <a:schemeClr val="tx1"/>
                        </a:solidFill>
                        <a:effectLst/>
                        <a:latin typeface="+mn-lt"/>
                        <a:ea typeface="+mn-ea"/>
                        <a:cs typeface="+mn-cs"/>
                      </a:endParaRPr>
                    </a:p>
                  </a:txBody>
                  <a:tcPr anchor="ctr"/>
                </a:tc>
                <a:tc>
                  <a:txBody>
                    <a:bodyPr/>
                    <a:lstStyle/>
                    <a:p>
                      <a:pPr marL="0" lvl="0" algn="ctr" defTabSz="914400" rtl="0" eaLnBrk="1" latinLnBrk="0" hangingPunct="1">
                        <a:lnSpc>
                          <a:spcPct val="150000"/>
                        </a:lnSpc>
                      </a:pPr>
                      <a:r>
                        <a:rPr lang="zh-CN" altLang="en-US" sz="2000" kern="1200" dirty="0">
                          <a:solidFill>
                            <a:schemeClr val="dk1"/>
                          </a:solidFill>
                          <a:effectLst/>
                          <a:latin typeface="+mn-lt"/>
                          <a:ea typeface="+mn-ea"/>
                          <a:cs typeface="+mn-cs"/>
                        </a:rPr>
                        <a:t>整体建模</a:t>
                      </a:r>
                    </a:p>
                  </a:txBody>
                  <a:tcPr anchor="ctr"/>
                </a:tc>
                <a:extLst>
                  <a:ext uri="{0D108BD9-81ED-4DB2-BD59-A6C34878D82A}">
                    <a16:rowId xmlns:a16="http://schemas.microsoft.com/office/drawing/2014/main" val="3608560885"/>
                  </a:ext>
                </a:extLst>
              </a:tr>
              <a:tr h="705681">
                <a:tc>
                  <a:txBody>
                    <a:bodyPr/>
                    <a:lstStyle/>
                    <a:p>
                      <a:pPr marL="0" lvl="0" algn="ctr" defTabSz="914400" rtl="0" eaLnBrk="1" latinLnBrk="0" hangingPunct="1">
                        <a:lnSpc>
                          <a:spcPct val="150000"/>
                        </a:lnSpc>
                      </a:pPr>
                      <a:r>
                        <a:rPr lang="zh-CN" altLang="en-US" sz="2000" kern="1200" dirty="0">
                          <a:solidFill>
                            <a:schemeClr val="dk1"/>
                          </a:solidFill>
                          <a:effectLst/>
                          <a:latin typeface="+mn-lt"/>
                          <a:ea typeface="+mn-ea"/>
                          <a:cs typeface="+mn-cs"/>
                        </a:rPr>
                        <a:t>张善斌</a:t>
                      </a:r>
                      <a:endParaRPr lang="zh-CN" altLang="zh-CN" sz="2000" kern="1200" dirty="0">
                        <a:solidFill>
                          <a:schemeClr val="dk1"/>
                        </a:solidFill>
                        <a:effectLst/>
                        <a:latin typeface="+mn-lt"/>
                        <a:ea typeface="+mn-ea"/>
                        <a:cs typeface="+mn-cs"/>
                      </a:endParaRPr>
                    </a:p>
                  </a:txBody>
                  <a:tcPr anchor="ctr"/>
                </a:tc>
                <a:tc>
                  <a:txBody>
                    <a:bodyPr/>
                    <a:lstStyle/>
                    <a:p>
                      <a:pPr marL="0" lvl="0" algn="ctr" defTabSz="914400" rtl="0" eaLnBrk="1" latinLnBrk="0" hangingPunct="1">
                        <a:lnSpc>
                          <a:spcPct val="150000"/>
                        </a:lnSpc>
                      </a:pPr>
                      <a:r>
                        <a:rPr lang="zh-CN" altLang="en-US" sz="2000" kern="1200" dirty="0">
                          <a:solidFill>
                            <a:schemeClr val="dk1"/>
                          </a:solidFill>
                          <a:effectLst/>
                          <a:latin typeface="+mn-lt"/>
                          <a:ea typeface="+mn-ea"/>
                          <a:cs typeface="+mn-cs"/>
                        </a:rPr>
                        <a:t>设计书</a:t>
                      </a:r>
                      <a:r>
                        <a:rPr lang="en-US" altLang="zh-CN" sz="2000" kern="1200" dirty="0">
                          <a:solidFill>
                            <a:schemeClr val="dk1"/>
                          </a:solidFill>
                          <a:effectLst/>
                          <a:latin typeface="+mn-lt"/>
                          <a:ea typeface="+mn-ea"/>
                          <a:cs typeface="+mn-cs"/>
                        </a:rPr>
                        <a:t>1-3</a:t>
                      </a:r>
                      <a:r>
                        <a:rPr lang="zh-CN" altLang="en-US" sz="2000" kern="1200" dirty="0">
                          <a:solidFill>
                            <a:schemeClr val="dk1"/>
                          </a:solidFill>
                          <a:effectLst/>
                          <a:latin typeface="+mn-lt"/>
                          <a:ea typeface="+mn-ea"/>
                          <a:cs typeface="+mn-cs"/>
                        </a:rPr>
                        <a:t>编写</a:t>
                      </a:r>
                    </a:p>
                  </a:txBody>
                  <a:tcPr anchor="ctr"/>
                </a:tc>
                <a:extLst>
                  <a:ext uri="{0D108BD9-81ED-4DB2-BD59-A6C34878D82A}">
                    <a16:rowId xmlns:a16="http://schemas.microsoft.com/office/drawing/2014/main" val="926317031"/>
                  </a:ext>
                </a:extLst>
              </a:tr>
              <a:tr h="705681">
                <a:tc>
                  <a:txBody>
                    <a:bodyPr/>
                    <a:lstStyle/>
                    <a:p>
                      <a:pPr marL="0" lvl="0" algn="ctr" defTabSz="914400" rtl="0" eaLnBrk="1" latinLnBrk="0" hangingPunct="1">
                        <a:lnSpc>
                          <a:spcPct val="150000"/>
                        </a:lnSpc>
                      </a:pPr>
                      <a:r>
                        <a:rPr lang="zh-CN" altLang="en-US" sz="2000" kern="1200" dirty="0">
                          <a:solidFill>
                            <a:schemeClr val="dk1"/>
                          </a:solidFill>
                          <a:effectLst/>
                          <a:latin typeface="+mn-lt"/>
                          <a:ea typeface="+mn-ea"/>
                          <a:cs typeface="+mn-cs"/>
                        </a:rPr>
                        <a:t>韦朗</a:t>
                      </a:r>
                      <a:endParaRPr lang="zh-CN" altLang="zh-CN" sz="2000" kern="1200" dirty="0">
                        <a:solidFill>
                          <a:schemeClr val="dk1"/>
                        </a:solidFill>
                        <a:effectLst/>
                        <a:latin typeface="+mn-lt"/>
                        <a:ea typeface="+mn-ea"/>
                        <a:cs typeface="+mn-cs"/>
                      </a:endParaRPr>
                    </a:p>
                  </a:txBody>
                  <a:tcPr anchor="ctr"/>
                </a:tc>
                <a:tc>
                  <a:txBody>
                    <a:bodyPr/>
                    <a:lstStyle/>
                    <a:p>
                      <a:pPr marL="0" lvl="0" algn="ctr" defTabSz="914400" rtl="0" eaLnBrk="1" latinLnBrk="0" hangingPunct="1">
                        <a:lnSpc>
                          <a:spcPct val="150000"/>
                        </a:lnSpc>
                      </a:pPr>
                      <a:r>
                        <a:rPr lang="zh-CN" altLang="en-US" sz="2000" kern="1200" dirty="0">
                          <a:solidFill>
                            <a:schemeClr val="dk1"/>
                          </a:solidFill>
                          <a:effectLst/>
                          <a:latin typeface="+mn-lt"/>
                          <a:ea typeface="+mn-ea"/>
                          <a:cs typeface="+mn-cs"/>
                        </a:rPr>
                        <a:t>设计书</a:t>
                      </a:r>
                      <a:r>
                        <a:rPr lang="en-US" altLang="zh-CN" sz="2000" kern="1200" dirty="0">
                          <a:solidFill>
                            <a:schemeClr val="dk1"/>
                          </a:solidFill>
                          <a:effectLst/>
                          <a:latin typeface="+mn-lt"/>
                          <a:ea typeface="+mn-ea"/>
                          <a:cs typeface="+mn-cs"/>
                        </a:rPr>
                        <a:t>4-5</a:t>
                      </a:r>
                      <a:r>
                        <a:rPr lang="zh-CN" altLang="en-US" sz="2000" kern="1200" dirty="0">
                          <a:solidFill>
                            <a:schemeClr val="dk1"/>
                          </a:solidFill>
                          <a:effectLst/>
                          <a:latin typeface="+mn-lt"/>
                          <a:ea typeface="+mn-ea"/>
                          <a:cs typeface="+mn-cs"/>
                        </a:rPr>
                        <a:t>编写</a:t>
                      </a:r>
                    </a:p>
                  </a:txBody>
                  <a:tcPr anchor="ctr"/>
                </a:tc>
                <a:extLst>
                  <a:ext uri="{0D108BD9-81ED-4DB2-BD59-A6C34878D82A}">
                    <a16:rowId xmlns:a16="http://schemas.microsoft.com/office/drawing/2014/main" val="4019667057"/>
                  </a:ext>
                </a:extLst>
              </a:tr>
            </a:tbl>
          </a:graphicData>
        </a:graphic>
      </p:graphicFrame>
    </p:spTree>
    <p:extLst>
      <p:ext uri="{BB962C8B-B14F-4D97-AF65-F5344CB8AC3E}">
        <p14:creationId xmlns:p14="http://schemas.microsoft.com/office/powerpoint/2010/main" val="174043161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0" y="0"/>
            <a:ext cx="12192001" cy="5928853"/>
            <a:chOff x="-1" y="-1"/>
            <a:chExt cx="12192001" cy="5928853"/>
          </a:xfrm>
        </p:grpSpPr>
        <p:pic>
          <p:nvPicPr>
            <p:cNvPr id="56" name="图片 55"/>
            <p:cNvPicPr>
              <a:picLocks noChangeAspect="1"/>
            </p:cNvPicPr>
            <p:nvPr/>
          </p:nvPicPr>
          <p:blipFill>
            <a:blip r:embed="rId3" cstate="print">
              <a:extLst>
                <a:ext uri="{28A0092B-C50C-407E-A947-70E740481C1C}">
                  <a14:useLocalDpi xmlns:a14="http://schemas.microsoft.com/office/drawing/2010/main" val="0"/>
                </a:ext>
              </a:extLst>
            </a:blip>
            <a:srcRect t="13518" b="13518"/>
            <a:stretch>
              <a:fillRect/>
            </a:stretch>
          </p:blipFill>
          <p:spPr>
            <a:xfrm>
              <a:off x="1" y="-1"/>
              <a:ext cx="12191999" cy="5928853"/>
            </a:xfrm>
            <a:prstGeom prst="rect">
              <a:avLst/>
            </a:prstGeom>
          </p:spPr>
        </p:pic>
        <p:sp>
          <p:nvSpPr>
            <p:cNvPr id="57" name="矩形 56"/>
            <p:cNvSpPr/>
            <p:nvPr/>
          </p:nvSpPr>
          <p:spPr>
            <a:xfrm>
              <a:off x="-1" y="0"/>
              <a:ext cx="12192000" cy="592885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endParaRPr>
            </a:p>
          </p:txBody>
        </p:sp>
      </p:grpSp>
      <p:cxnSp>
        <p:nvCxnSpPr>
          <p:cNvPr id="19" name="直接连接符 18"/>
          <p:cNvCxnSpPr/>
          <p:nvPr/>
        </p:nvCxnSpPr>
        <p:spPr>
          <a:xfrm>
            <a:off x="1470025" y="1510384"/>
            <a:ext cx="2639463" cy="0"/>
          </a:xfrm>
          <a:prstGeom prst="line">
            <a:avLst/>
          </a:prstGeom>
          <a:ln w="34925">
            <a:gradFill flip="none" rotWithShape="1">
              <a:gsLst>
                <a:gs pos="0">
                  <a:srgbClr val="703881">
                    <a:alpha val="0"/>
                  </a:srgbClr>
                </a:gs>
                <a:gs pos="100000">
                  <a:srgbClr val="70388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216106" y="1510384"/>
            <a:ext cx="2455069" cy="0"/>
          </a:xfrm>
          <a:prstGeom prst="line">
            <a:avLst/>
          </a:prstGeom>
          <a:ln w="34925">
            <a:gradFill flip="none" rotWithShape="1">
              <a:gsLst>
                <a:gs pos="0">
                  <a:srgbClr val="703881">
                    <a:alpha val="0"/>
                  </a:srgbClr>
                </a:gs>
                <a:gs pos="100000">
                  <a:srgbClr val="703881"/>
                </a:gs>
              </a:gsLst>
              <a:lin ang="10800000" scaled="1"/>
              <a:tileRect/>
            </a:gradFil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1125584" y="2094646"/>
            <a:ext cx="10247709" cy="1504808"/>
            <a:chOff x="2312590" y="2092742"/>
            <a:chExt cx="10247709" cy="1504808"/>
          </a:xfrm>
        </p:grpSpPr>
        <p:sp>
          <p:nvSpPr>
            <p:cNvPr id="37" name="文本框 36"/>
            <p:cNvSpPr txBox="1"/>
            <p:nvPr/>
          </p:nvSpPr>
          <p:spPr>
            <a:xfrm>
              <a:off x="2312590" y="2092742"/>
              <a:ext cx="10247709"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800" dirty="0">
                  <a:solidFill>
                    <a:prstClr val="black">
                      <a:lumMod val="75000"/>
                      <a:lumOff val="25000"/>
                    </a:prstClr>
                  </a:solidFill>
                  <a:latin typeface="思源黑体 CN Medium" panose="020B0600000000000000" pitchFamily="34" charset="-122"/>
                  <a:ea typeface="思源黑体 CN Medium" panose="020B0600000000000000" pitchFamily="34" charset="-122"/>
                </a:rPr>
                <a:t>感谢大家观看</a:t>
              </a:r>
              <a:endParaRPr kumimoji="0" lang="zh-CN" altLang="en-US" sz="88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38" name="文本框 37"/>
            <p:cNvSpPr txBox="1"/>
            <p:nvPr/>
          </p:nvSpPr>
          <p:spPr>
            <a:xfrm>
              <a:off x="3653035" y="3335940"/>
              <a:ext cx="7566818"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rPr>
                <a:t>THANK YOU FOR YOUR WATCHING</a:t>
              </a:r>
            </a:p>
          </p:txBody>
        </p:sp>
      </p:grpSp>
      <p:grpSp>
        <p:nvGrpSpPr>
          <p:cNvPr id="53" name="组合 52"/>
          <p:cNvGrpSpPr/>
          <p:nvPr/>
        </p:nvGrpSpPr>
        <p:grpSpPr>
          <a:xfrm>
            <a:off x="6249439" y="4059851"/>
            <a:ext cx="1992067" cy="338554"/>
            <a:chOff x="6249439" y="3970951"/>
            <a:chExt cx="1992067" cy="338554"/>
          </a:xfrm>
        </p:grpSpPr>
        <p:grpSp>
          <p:nvGrpSpPr>
            <p:cNvPr id="45" name="组合 44"/>
            <p:cNvGrpSpPr/>
            <p:nvPr/>
          </p:nvGrpSpPr>
          <p:grpSpPr>
            <a:xfrm>
              <a:off x="6249439" y="3970951"/>
              <a:ext cx="1992067" cy="338554"/>
              <a:chOff x="4408975" y="3969165"/>
              <a:chExt cx="1992067" cy="338554"/>
            </a:xfrm>
          </p:grpSpPr>
          <p:sp>
            <p:nvSpPr>
              <p:cNvPr id="48" name="椭圆 47"/>
              <p:cNvSpPr/>
              <p:nvPr/>
            </p:nvSpPr>
            <p:spPr>
              <a:xfrm>
                <a:off x="4408975" y="3971205"/>
                <a:ext cx="334475" cy="334475"/>
              </a:xfrm>
              <a:prstGeom prst="ellipse">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endParaRPr>
              </a:p>
            </p:txBody>
          </p:sp>
          <p:sp>
            <p:nvSpPr>
              <p:cNvPr id="47" name="文本框 46"/>
              <p:cNvSpPr txBox="1"/>
              <p:nvPr/>
            </p:nvSpPr>
            <p:spPr>
              <a:xfrm>
                <a:off x="4743449" y="3969165"/>
                <a:ext cx="1657593"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2024</a:t>
                </a:r>
                <a:r>
                  <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年</a:t>
                </a:r>
                <a:r>
                  <a:rPr kumimoji="0" lang="en-US" altLang="zh-CN"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6</a:t>
                </a:r>
                <a:r>
                  <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月</a:t>
                </a:r>
                <a:r>
                  <a:rPr kumimoji="0" lang="en-US" altLang="zh-CN"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7</a:t>
                </a:r>
                <a:r>
                  <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日</a:t>
                </a:r>
              </a:p>
            </p:txBody>
          </p:sp>
        </p:grpSp>
        <p:pic>
          <p:nvPicPr>
            <p:cNvPr id="52" name="图片 51"/>
            <p:cNvPicPr>
              <a:picLocks noChangeAspect="1"/>
            </p:cNvPicPr>
            <p:nvPr/>
          </p:nvPicPr>
          <p:blipFill>
            <a:blip r:embed="rId4"/>
            <a:stretch>
              <a:fillRect/>
            </a:stretch>
          </p:blipFill>
          <p:spPr>
            <a:xfrm>
              <a:off x="6324887" y="4052703"/>
              <a:ext cx="178791" cy="178791"/>
            </a:xfrm>
            <a:prstGeom prst="rect">
              <a:avLst/>
            </a:prstGeom>
          </p:spPr>
        </p:pic>
      </p:grpSp>
      <p:grpSp>
        <p:nvGrpSpPr>
          <p:cNvPr id="40" name="组合 39"/>
          <p:cNvGrpSpPr>
            <a:grpSpLocks noChangeAspect="1"/>
          </p:cNvGrpSpPr>
          <p:nvPr/>
        </p:nvGrpSpPr>
        <p:grpSpPr>
          <a:xfrm>
            <a:off x="4686276" y="1079328"/>
            <a:ext cx="2819449" cy="848482"/>
            <a:chOff x="2685028" y="2876682"/>
            <a:chExt cx="5502784" cy="1656004"/>
          </a:xfrm>
        </p:grpSpPr>
        <p:sp>
          <p:nvSpPr>
            <p:cNvPr id="46"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49"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pic>
          <p:nvPicPr>
            <p:cNvPr id="50" name="图片 4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27" name="任意多边形: 形状 26"/>
          <p:cNvSpPr/>
          <p:nvPr/>
        </p:nvSpPr>
        <p:spPr>
          <a:xfrm>
            <a:off x="-3788173" y="4952991"/>
            <a:ext cx="16805241" cy="3532144"/>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28" name="任意多边形: 形状 27"/>
          <p:cNvSpPr/>
          <p:nvPr/>
        </p:nvSpPr>
        <p:spPr>
          <a:xfrm>
            <a:off x="-1997473" y="5505441"/>
            <a:ext cx="16805241" cy="3532144"/>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rgbClr val="882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29" name="任意多边形: 形状 28"/>
          <p:cNvSpPr/>
          <p:nvPr/>
        </p:nvSpPr>
        <p:spPr>
          <a:xfrm>
            <a:off x="-9315449" y="5505441"/>
            <a:ext cx="24898350" cy="5233163"/>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rgbClr val="580C6E">
              <a:alpha val="88000"/>
            </a:srgbClr>
          </a:solidFill>
          <a:ln>
            <a:solidFill>
              <a:srgbClr val="70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3" name="灯片编号占位符 2">
            <a:extLst>
              <a:ext uri="{FF2B5EF4-FFF2-40B4-BE49-F238E27FC236}">
                <a16:creationId xmlns:a16="http://schemas.microsoft.com/office/drawing/2014/main" id="{374F6379-FEF5-4A90-A7B2-DCB8ABCDD7D8}"/>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344">
        <p159:morph option="byObject"/>
      </p:transition>
    </mc:Choice>
    <mc:Fallback xmlns="">
      <p:transition spd="slow" advTm="43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1000"/>
                                        <p:tgtEl>
                                          <p:spTgt spid="54"/>
                                        </p:tgtEl>
                                      </p:cBhvr>
                                    </p:animEffect>
                                    <p:anim calcmode="lin" valueType="num">
                                      <p:cBhvr>
                                        <p:cTn id="16" dur="1000" fill="hold"/>
                                        <p:tgtEl>
                                          <p:spTgt spid="54"/>
                                        </p:tgtEl>
                                        <p:attrNameLst>
                                          <p:attrName>ppt_x</p:attrName>
                                        </p:attrNameLst>
                                      </p:cBhvr>
                                      <p:tavLst>
                                        <p:tav tm="0">
                                          <p:val>
                                            <p:strVal val="#ppt_x"/>
                                          </p:val>
                                        </p:tav>
                                        <p:tav tm="100000">
                                          <p:val>
                                            <p:strVal val="#ppt_x"/>
                                          </p:val>
                                        </p:tav>
                                      </p:tavLst>
                                    </p:anim>
                                    <p:anim calcmode="lin" valueType="num">
                                      <p:cBhvr>
                                        <p:cTn id="17" dur="1000" fill="hold"/>
                                        <p:tgtEl>
                                          <p:spTgt spid="5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1000"/>
                                        <p:tgtEl>
                                          <p:spTgt spid="53"/>
                                        </p:tgtEl>
                                      </p:cBhvr>
                                    </p:animEffect>
                                    <p:anim calcmode="lin" valueType="num">
                                      <p:cBhvr>
                                        <p:cTn id="21" dur="1000" fill="hold"/>
                                        <p:tgtEl>
                                          <p:spTgt spid="53"/>
                                        </p:tgtEl>
                                        <p:attrNameLst>
                                          <p:attrName>ppt_x</p:attrName>
                                        </p:attrNameLst>
                                      </p:cBhvr>
                                      <p:tavLst>
                                        <p:tav tm="0">
                                          <p:val>
                                            <p:strVal val="#ppt_x"/>
                                          </p:val>
                                        </p:tav>
                                        <p:tav tm="100000">
                                          <p:val>
                                            <p:strVal val="#ppt_x"/>
                                          </p:val>
                                        </p:tav>
                                      </p:tavLst>
                                    </p:anim>
                                    <p:anim calcmode="lin" valueType="num">
                                      <p:cBhvr>
                                        <p:cTn id="2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5334"/>
            <a:ext cx="12192000" cy="8831509"/>
          </a:xfrm>
          <a:prstGeom prst="rect">
            <a:avLst/>
          </a:prstGeom>
        </p:spPr>
      </p:pic>
      <p:sp>
        <p:nvSpPr>
          <p:cNvPr id="5" name="矩形 4"/>
          <p:cNvSpPr/>
          <p:nvPr/>
        </p:nvSpPr>
        <p:spPr>
          <a:xfrm>
            <a:off x="0" y="0"/>
            <a:ext cx="12192000" cy="7688943"/>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846530" y="-1770744"/>
            <a:ext cx="8399978" cy="7688943"/>
            <a:chOff x="-2846530" y="-1770744"/>
            <a:chExt cx="8399978" cy="7688943"/>
          </a:xfrm>
        </p:grpSpPr>
        <p:sp>
          <p:nvSpPr>
            <p:cNvPr id="2" name="椭圆 1"/>
            <p:cNvSpPr/>
            <p:nvPr/>
          </p:nvSpPr>
          <p:spPr>
            <a:xfrm>
              <a:off x="-2846530" y="-1770744"/>
              <a:ext cx="7688943" cy="7688943"/>
            </a:xfrm>
            <a:prstGeom prst="ellipse">
              <a:avLst/>
            </a:prstGeom>
            <a:gradFill>
              <a:gsLst>
                <a:gs pos="0">
                  <a:srgbClr val="703881"/>
                </a:gs>
                <a:gs pos="66000">
                  <a:srgbClr val="882959"/>
                </a:gs>
              </a:gsLst>
              <a:lin ang="5400000" scaled="1"/>
            </a:gradFill>
            <a:ln>
              <a:noFill/>
            </a:ln>
            <a:effectLst>
              <a:outerShdw blurRad="2794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5" name="文本框 14"/>
            <p:cNvSpPr txBox="1"/>
            <p:nvPr/>
          </p:nvSpPr>
          <p:spPr>
            <a:xfrm>
              <a:off x="-1214742" y="1161142"/>
              <a:ext cx="6768190" cy="37702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3900" b="0" i="0" u="none" strike="noStrike" kern="1200" cap="none" spc="0" normalizeH="0" baseline="0" noProof="0" dirty="0">
                  <a:ln>
                    <a:noFill/>
                  </a:ln>
                  <a:solidFill>
                    <a:prstClr val="white"/>
                  </a:solidFill>
                  <a:effectLst>
                    <a:outerShdw blurRad="63500" sx="101000" sy="101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rPr>
                <a:t>01</a:t>
              </a:r>
              <a:endParaRPr kumimoji="0" lang="zh-CN" altLang="en-US" sz="23900" b="0" i="0" u="none" strike="noStrike" kern="1200" cap="none" spc="0" normalizeH="0" baseline="0" noProof="0" dirty="0">
                <a:ln>
                  <a:noFill/>
                </a:ln>
                <a:solidFill>
                  <a:prstClr val="white"/>
                </a:solidFill>
                <a:effectLst>
                  <a:outerShdw blurRad="63500" sx="101000" sy="101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endParaRPr>
            </a:p>
          </p:txBody>
        </p:sp>
      </p:grpSp>
      <p:sp>
        <p:nvSpPr>
          <p:cNvPr id="19" name="圆: 空心 18"/>
          <p:cNvSpPr/>
          <p:nvPr/>
        </p:nvSpPr>
        <p:spPr>
          <a:xfrm>
            <a:off x="10808543" y="5670073"/>
            <a:ext cx="2766913" cy="2766913"/>
          </a:xfrm>
          <a:prstGeom prst="donut">
            <a:avLst/>
          </a:prstGeom>
          <a:gradFill>
            <a:gsLst>
              <a:gs pos="0">
                <a:srgbClr val="703881"/>
              </a:gs>
              <a:gs pos="66000">
                <a:srgbClr val="88295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6" name="灯片编号占位符 5">
            <a:extLst>
              <a:ext uri="{FF2B5EF4-FFF2-40B4-BE49-F238E27FC236}">
                <a16:creationId xmlns:a16="http://schemas.microsoft.com/office/drawing/2014/main" id="{D7E3EA81-27CA-453A-A6A1-F1EEA109047C}"/>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grpSp>
        <p:nvGrpSpPr>
          <p:cNvPr id="13" name="组合 12">
            <a:extLst>
              <a:ext uri="{FF2B5EF4-FFF2-40B4-BE49-F238E27FC236}">
                <a16:creationId xmlns:a16="http://schemas.microsoft.com/office/drawing/2014/main" id="{14F313BF-234F-4BEA-9DDC-DF348E88B9FC}"/>
              </a:ext>
            </a:extLst>
          </p:cNvPr>
          <p:cNvGrpSpPr/>
          <p:nvPr/>
        </p:nvGrpSpPr>
        <p:grpSpPr>
          <a:xfrm>
            <a:off x="5140956" y="2474962"/>
            <a:ext cx="6477909" cy="1104149"/>
            <a:chOff x="5862081" y="2617371"/>
            <a:chExt cx="6477909" cy="1104149"/>
          </a:xfrm>
        </p:grpSpPr>
        <p:sp>
          <p:nvSpPr>
            <p:cNvPr id="14" name="文本框 13">
              <a:extLst>
                <a:ext uri="{FF2B5EF4-FFF2-40B4-BE49-F238E27FC236}">
                  <a16:creationId xmlns:a16="http://schemas.microsoft.com/office/drawing/2014/main" id="{1230E342-CF71-42FB-8873-8F13C7CC31A2}"/>
                </a:ext>
              </a:extLst>
            </p:cNvPr>
            <p:cNvSpPr txBox="1"/>
            <p:nvPr/>
          </p:nvSpPr>
          <p:spPr>
            <a:xfrm>
              <a:off x="5862082" y="2617371"/>
              <a:ext cx="6477908" cy="1015663"/>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6000" b="1" dirty="0">
                  <a:solidFill>
                    <a:prstClr val="black">
                      <a:lumMod val="75000"/>
                      <a:lumOff val="25000"/>
                    </a:prstClr>
                  </a:solidFill>
                  <a:latin typeface="思源黑体 CN Medium" panose="020B0600000000000000" pitchFamily="34" charset="-122"/>
                  <a:ea typeface="思源黑体 CN Medium" panose="020B0600000000000000" pitchFamily="34" charset="-122"/>
                </a:rPr>
                <a:t>选题与展示设计</a:t>
              </a:r>
              <a:r>
                <a:rPr kumimoji="0" lang="zh-CN" altLang="en-US" sz="6000" b="1"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 </a:t>
              </a:r>
            </a:p>
          </p:txBody>
        </p:sp>
        <p:sp>
          <p:nvSpPr>
            <p:cNvPr id="17" name="文本框 16">
              <a:extLst>
                <a:ext uri="{FF2B5EF4-FFF2-40B4-BE49-F238E27FC236}">
                  <a16:creationId xmlns:a16="http://schemas.microsoft.com/office/drawing/2014/main" id="{34C4237C-D642-4119-BCF5-2146E0517DB9}"/>
                </a:ext>
              </a:extLst>
            </p:cNvPr>
            <p:cNvSpPr txBox="1"/>
            <p:nvPr/>
          </p:nvSpPr>
          <p:spPr>
            <a:xfrm>
              <a:off x="5862081" y="3506076"/>
              <a:ext cx="6477909" cy="21544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rPr>
                <a:t>Selection  and  presentation</a:t>
              </a:r>
              <a:endParaRPr kumimoji="0" lang="zh-CN" altLang="en-US" sz="8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p:txBody>
        </p:sp>
      </p:grpSp>
    </p:spTree>
    <p:custDataLst>
      <p:tags r:id="rId1"/>
    </p:custDataLst>
  </p:cSld>
  <p:clrMapOvr>
    <a:masterClrMapping/>
  </p:clrMapOvr>
  <p:transition spd="slow" advTm="242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22" presetClass="entr" presetSubtype="8"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BA941922-6692-6F5F-D9F5-2D6B8C15A7C2}"/>
              </a:ext>
            </a:extLst>
          </p:cNvPr>
          <p:cNvSpPr txBox="1"/>
          <p:nvPr/>
        </p:nvSpPr>
        <p:spPr>
          <a:xfrm>
            <a:off x="5037261" y="1439962"/>
            <a:ext cx="6290592" cy="1704954"/>
          </a:xfrm>
          <a:prstGeom prst="rect">
            <a:avLst/>
          </a:prstGeom>
          <a:noFill/>
        </p:spPr>
        <p:txBody>
          <a:bodyPr wrap="square">
            <a:spAutoFit/>
          </a:bodyPr>
          <a:lstStyle/>
          <a:p>
            <a:pPr marL="285750" indent="-285750">
              <a:lnSpc>
                <a:spcPct val="150000"/>
              </a:lnSpc>
              <a:buFont typeface="Arial" panose="020B0604020202020204" pitchFamily="34" charset="0"/>
              <a:buChar char="•"/>
              <a:defRPr/>
            </a:pPr>
            <a:r>
              <a:rPr lang="zh-CN" altLang="zh-CN" dirty="0"/>
              <a:t>名称</a:t>
            </a:r>
            <a:r>
              <a:rPr lang="zh-CN" altLang="en-US" dirty="0"/>
              <a:t>：</a:t>
            </a:r>
            <a:r>
              <a:rPr lang="en-US" altLang="zh-CN" dirty="0"/>
              <a:t>“Stellaris Rover”</a:t>
            </a:r>
          </a:p>
          <a:p>
            <a:pPr marL="285750" indent="-285750">
              <a:lnSpc>
                <a:spcPct val="150000"/>
              </a:lnSpc>
              <a:buFont typeface="Arial" panose="020B0604020202020204" pitchFamily="34" charset="0"/>
              <a:buChar char="•"/>
              <a:defRPr/>
            </a:pPr>
            <a:r>
              <a:rPr lang="zh-CN" altLang="zh-CN" dirty="0"/>
              <a:t>展现绕地卫星在公转过程中，调节卫星太阳能帆板角度，使得其发光效率更高的过程</a:t>
            </a:r>
            <a:endParaRPr lang="en-US" altLang="zh-CN" dirty="0"/>
          </a:p>
          <a:p>
            <a:pPr marL="285750" indent="-285750">
              <a:lnSpc>
                <a:spcPct val="150000"/>
              </a:lnSpc>
              <a:buFont typeface="Arial" panose="020B0604020202020204" pitchFamily="34" charset="0"/>
              <a:buChar char="•"/>
              <a:defRPr/>
            </a:pPr>
            <a:r>
              <a:rPr lang="zh-CN" altLang="zh-CN" dirty="0"/>
              <a:t>充分展现该技术的同时，将展示与互动充分结合</a:t>
            </a:r>
            <a:endParaRPr kumimoji="0" lang="zh-CN" altLang="en-US" sz="1800" b="0" i="0" u="none" strike="noStrike" kern="1200" cap="none" spc="0" normalizeH="0" baseline="0" noProof="0" dirty="0">
              <a:ln>
                <a:noFill/>
              </a:ln>
              <a:solidFill>
                <a:prstClr val="black"/>
              </a:solidFill>
              <a:effectLst/>
              <a:uLnTx/>
              <a:uFillTx/>
              <a:latin typeface="HelveticaExt-Normal"/>
              <a:ea typeface="OPPOSans M"/>
              <a:cs typeface="+mn-cs"/>
            </a:endParaRPr>
          </a:p>
        </p:txBody>
      </p:sp>
      <p:sp>
        <p:nvSpPr>
          <p:cNvPr id="40" name="矩形 39"/>
          <p:cNvSpPr/>
          <p:nvPr/>
        </p:nvSpPr>
        <p:spPr>
          <a:xfrm>
            <a:off x="0" y="0"/>
            <a:ext cx="4701591" cy="6858000"/>
          </a:xfrm>
          <a:prstGeom prst="rect">
            <a:avLst/>
          </a:prstGeom>
          <a:gradFill>
            <a:gsLst>
              <a:gs pos="17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11" name="文本框 10"/>
          <p:cNvSpPr txBox="1"/>
          <p:nvPr/>
        </p:nvSpPr>
        <p:spPr>
          <a:xfrm>
            <a:off x="5023732" y="1004431"/>
            <a:ext cx="6290592" cy="369332"/>
          </a:xfrm>
          <a:prstGeom prst="rect">
            <a:avLst/>
          </a:prstGeom>
          <a:noFill/>
        </p:spPr>
        <p:txBody>
          <a:bodyPr wrap="square">
            <a:spAutoFit/>
          </a:bodyPr>
          <a:lstStyle/>
          <a:p>
            <a:pPr>
              <a:defRPr/>
            </a:pPr>
            <a:r>
              <a:rPr kumimoji="0" lang="zh-CN" altLang="en-US" sz="1800" b="0" i="0" u="none" strike="noStrike" kern="1200" cap="none" spc="0" normalizeH="0" baseline="0" noProof="0" dirty="0">
                <a:ln>
                  <a:noFill/>
                </a:ln>
                <a:solidFill>
                  <a:prstClr val="black"/>
                </a:solidFill>
                <a:effectLst/>
                <a:uLnTx/>
                <a:uFillTx/>
                <a:latin typeface="HelveticaExt-Normal"/>
                <a:ea typeface="OPPOSans M"/>
                <a:cs typeface="+mn-cs"/>
              </a:rPr>
              <a:t>展 品 选 题：</a:t>
            </a:r>
          </a:p>
        </p:txBody>
      </p:sp>
      <p:cxnSp>
        <p:nvCxnSpPr>
          <p:cNvPr id="19" name="直接连接符 18"/>
          <p:cNvCxnSpPr/>
          <p:nvPr/>
        </p:nvCxnSpPr>
        <p:spPr>
          <a:xfrm>
            <a:off x="5037261" y="1380765"/>
            <a:ext cx="647446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2" name="组合 51"/>
          <p:cNvGrpSpPr>
            <a:grpSpLocks noChangeAspect="1"/>
          </p:cNvGrpSpPr>
          <p:nvPr/>
        </p:nvGrpSpPr>
        <p:grpSpPr>
          <a:xfrm>
            <a:off x="9993231" y="221203"/>
            <a:ext cx="2053964" cy="600680"/>
            <a:chOff x="2685028" y="2876682"/>
            <a:chExt cx="5502784" cy="1656004"/>
          </a:xfrm>
        </p:grpSpPr>
        <p:sp>
          <p:nvSpPr>
            <p:cNvPr id="59"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60"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pic>
          <p:nvPicPr>
            <p:cNvPr id="61" name="图片 6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3" name="文本框 2">
            <a:extLst>
              <a:ext uri="{FF2B5EF4-FFF2-40B4-BE49-F238E27FC236}">
                <a16:creationId xmlns:a16="http://schemas.microsoft.com/office/drawing/2014/main" id="{3742877D-8AD8-0D97-C8F7-49D6E181CE11}"/>
              </a:ext>
            </a:extLst>
          </p:cNvPr>
          <p:cNvSpPr txBox="1"/>
          <p:nvPr/>
        </p:nvSpPr>
        <p:spPr>
          <a:xfrm>
            <a:off x="732914" y="229219"/>
            <a:ext cx="429081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HelveticaExt-Normal"/>
                <a:ea typeface="OPPOSans B"/>
                <a:cs typeface="+mn-cs"/>
              </a:rPr>
              <a:t>1.1</a:t>
            </a:r>
            <a:r>
              <a:rPr kumimoji="0" lang="en-US" altLang="zh-CN" sz="2400" b="0" i="0" u="none" strike="noStrike" kern="1200" cap="none" spc="0" normalizeH="0" noProof="0" dirty="0">
                <a:ln>
                  <a:noFill/>
                </a:ln>
                <a:solidFill>
                  <a:prstClr val="white"/>
                </a:solidFill>
                <a:effectLst/>
                <a:uLnTx/>
                <a:uFillTx/>
                <a:latin typeface="HelveticaExt-Normal"/>
                <a:ea typeface="OPPOSans B"/>
                <a:cs typeface="+mn-cs"/>
              </a:rPr>
              <a:t> </a:t>
            </a:r>
            <a:r>
              <a:rPr lang="zh-CN" altLang="en-US" sz="2400" dirty="0">
                <a:solidFill>
                  <a:prstClr val="white"/>
                </a:solidFill>
                <a:latin typeface="HelveticaExt-Normal"/>
                <a:ea typeface="OPPOSans B"/>
              </a:rPr>
              <a:t>展品选题</a:t>
            </a:r>
            <a:endPar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endParaRPr>
          </a:p>
        </p:txBody>
      </p:sp>
      <p:pic>
        <p:nvPicPr>
          <p:cNvPr id="7" name="图片 6">
            <a:extLst>
              <a:ext uri="{FF2B5EF4-FFF2-40B4-BE49-F238E27FC236}">
                <a16:creationId xmlns:a16="http://schemas.microsoft.com/office/drawing/2014/main" id="{5A2170CB-A9BD-DA6C-9A14-3AD3C7C1F1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440" y="2789394"/>
            <a:ext cx="2790825" cy="2771775"/>
          </a:xfrm>
          <a:prstGeom prst="rect">
            <a:avLst/>
          </a:prstGeom>
          <a:effectLst>
            <a:outerShdw blurRad="50800" dist="38100" dir="2700000" algn="tl" rotWithShape="0">
              <a:prstClr val="black">
                <a:alpha val="40000"/>
              </a:prstClr>
            </a:outerShdw>
          </a:effectLst>
        </p:spPr>
      </p:pic>
      <p:sp>
        <p:nvSpPr>
          <p:cNvPr id="8" name="文本框 7">
            <a:extLst>
              <a:ext uri="{FF2B5EF4-FFF2-40B4-BE49-F238E27FC236}">
                <a16:creationId xmlns:a16="http://schemas.microsoft.com/office/drawing/2014/main" id="{ABEEEED1-6B86-E5E2-AFDF-9C69DACF6D30}"/>
              </a:ext>
            </a:extLst>
          </p:cNvPr>
          <p:cNvSpPr txBox="1"/>
          <p:nvPr/>
        </p:nvSpPr>
        <p:spPr>
          <a:xfrm>
            <a:off x="42375" y="920103"/>
            <a:ext cx="4580956" cy="1703030"/>
          </a:xfrm>
          <a:prstGeom prst="rect">
            <a:avLst/>
          </a:prstGeom>
          <a:noFill/>
        </p:spPr>
        <p:txBody>
          <a:bodyPr wrap="square">
            <a:spAutoFit/>
          </a:bodyPr>
          <a:lstStyle/>
          <a:p>
            <a:pPr indent="304800" algn="just">
              <a:lnSpc>
                <a:spcPct val="150000"/>
              </a:lnSpc>
            </a:pPr>
            <a:r>
              <a:rPr lang="zh-CN" altLang="zh-CN" sz="1800" dirty="0">
                <a:solidFill>
                  <a:schemeClr val="bg1"/>
                </a:solidFill>
                <a:effectLst/>
                <a:ea typeface="宋体" panose="02010600030101010101" pitchFamily="2" charset="-122"/>
                <a:cs typeface="Times New Roman" panose="02020603050405020304" pitchFamily="18" charset="0"/>
              </a:rPr>
              <a:t>现代航天系统中，对于通讯卫星、气象卫星等需要长期工作的卫星，</a:t>
            </a:r>
            <a:r>
              <a:rPr lang="zh-CN" altLang="zh-CN" sz="1800" b="1" dirty="0">
                <a:solidFill>
                  <a:srgbClr val="FFC000"/>
                </a:solidFill>
                <a:effectLst/>
                <a:ea typeface="宋体" panose="02010600030101010101" pitchFamily="2" charset="-122"/>
                <a:cs typeface="Times New Roman" panose="02020603050405020304" pitchFamily="18" charset="0"/>
              </a:rPr>
              <a:t>太阳能帆板供能</a:t>
            </a:r>
            <a:r>
              <a:rPr lang="zh-CN" altLang="en-US" sz="1800" dirty="0">
                <a:solidFill>
                  <a:schemeClr val="bg1"/>
                </a:solidFill>
                <a:effectLst/>
                <a:ea typeface="宋体" panose="02010600030101010101" pitchFamily="2" charset="-122"/>
                <a:cs typeface="Times New Roman" panose="02020603050405020304" pitchFamily="18" charset="0"/>
              </a:rPr>
              <a:t>极为</a:t>
            </a:r>
            <a:r>
              <a:rPr lang="zh-CN" altLang="zh-CN" sz="1800" dirty="0">
                <a:solidFill>
                  <a:schemeClr val="bg1"/>
                </a:solidFill>
                <a:effectLst/>
                <a:ea typeface="宋体" panose="02010600030101010101" pitchFamily="2" charset="-122"/>
                <a:cs typeface="Times New Roman" panose="02020603050405020304" pitchFamily="18" charset="0"/>
              </a:rPr>
              <a:t>重要</a:t>
            </a:r>
            <a:r>
              <a:rPr lang="zh-CN" altLang="en-US" sz="1800" dirty="0">
                <a:solidFill>
                  <a:schemeClr val="bg1"/>
                </a:solidFill>
                <a:effectLst/>
                <a:ea typeface="宋体" panose="02010600030101010101" pitchFamily="2" charset="-122"/>
                <a:cs typeface="Times New Roman" panose="02020603050405020304" pitchFamily="18" charset="0"/>
              </a:rPr>
              <a:t>，</a:t>
            </a:r>
            <a:r>
              <a:rPr lang="zh-CN" altLang="zh-CN" dirty="0">
                <a:solidFill>
                  <a:schemeClr val="bg1"/>
                </a:solidFill>
                <a:ea typeface="宋体" panose="02010600030101010101" pitchFamily="2" charset="-122"/>
                <a:cs typeface="Times New Roman" panose="02020603050405020304" pitchFamily="18" charset="0"/>
              </a:rPr>
              <a:t>对日定向技术</a:t>
            </a:r>
            <a:r>
              <a:rPr lang="zh-CN" altLang="en-US" dirty="0">
                <a:solidFill>
                  <a:schemeClr val="bg1"/>
                </a:solidFill>
                <a:ea typeface="宋体" panose="02010600030101010101" pitchFamily="2" charset="-122"/>
                <a:cs typeface="Times New Roman" panose="02020603050405020304" pitchFamily="18" charset="0"/>
              </a:rPr>
              <a:t>即基于此需求开发而来。</a:t>
            </a:r>
            <a:endParaRPr lang="en-US" altLang="zh-CN" dirty="0">
              <a:solidFill>
                <a:schemeClr val="bg1"/>
              </a:solidFill>
              <a:ea typeface="宋体"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36B0439F-ADBE-F93E-498A-1D7ACF8B7D4F}"/>
              </a:ext>
            </a:extLst>
          </p:cNvPr>
          <p:cNvSpPr txBox="1"/>
          <p:nvPr/>
        </p:nvSpPr>
        <p:spPr>
          <a:xfrm>
            <a:off x="60317" y="5727431"/>
            <a:ext cx="4580956" cy="869533"/>
          </a:xfrm>
          <a:prstGeom prst="rect">
            <a:avLst/>
          </a:prstGeom>
          <a:noFill/>
        </p:spPr>
        <p:txBody>
          <a:bodyPr wrap="square">
            <a:spAutoFit/>
          </a:bodyPr>
          <a:lstStyle/>
          <a:p>
            <a:pPr indent="304800" algn="just">
              <a:lnSpc>
                <a:spcPct val="150000"/>
              </a:lnSpc>
            </a:pPr>
            <a:r>
              <a:rPr lang="zh-CN" altLang="zh-CN" dirty="0">
                <a:solidFill>
                  <a:schemeClr val="bg1"/>
                </a:solidFill>
                <a:ea typeface="宋体" panose="02010600030101010101" pitchFamily="2" charset="-122"/>
                <a:cs typeface="Times New Roman" panose="02020603050405020304" pitchFamily="18" charset="0"/>
              </a:rPr>
              <a:t>目前该技术已在我国</a:t>
            </a:r>
            <a:r>
              <a:rPr lang="zh-CN" altLang="zh-CN" dirty="0">
                <a:solidFill>
                  <a:srgbClr val="FFC000"/>
                </a:solidFill>
                <a:ea typeface="宋体" panose="02010600030101010101" pitchFamily="2" charset="-122"/>
                <a:cs typeface="Times New Roman" panose="02020603050405020304" pitchFamily="18" charset="0"/>
              </a:rPr>
              <a:t>北斗导航卫星系统</a:t>
            </a:r>
            <a:r>
              <a:rPr lang="zh-CN" altLang="zh-CN" dirty="0">
                <a:solidFill>
                  <a:schemeClr val="bg1"/>
                </a:solidFill>
                <a:ea typeface="宋体" panose="02010600030101010101" pitchFamily="2" charset="-122"/>
                <a:cs typeface="Times New Roman" panose="02020603050405020304" pitchFamily="18" charset="0"/>
              </a:rPr>
              <a:t>、</a:t>
            </a:r>
            <a:r>
              <a:rPr lang="zh-CN" altLang="zh-CN" dirty="0">
                <a:solidFill>
                  <a:srgbClr val="FFC000"/>
                </a:solidFill>
                <a:ea typeface="宋体" panose="02010600030101010101" pitchFamily="2" charset="-122"/>
                <a:cs typeface="Times New Roman" panose="02020603050405020304" pitchFamily="18" charset="0"/>
              </a:rPr>
              <a:t>实践二十号卫星</a:t>
            </a:r>
            <a:r>
              <a:rPr lang="zh-CN" altLang="zh-CN" dirty="0">
                <a:solidFill>
                  <a:schemeClr val="bg1"/>
                </a:solidFill>
                <a:ea typeface="宋体" panose="02010600030101010101" pitchFamily="2" charset="-122"/>
                <a:cs typeface="Times New Roman" panose="02020603050405020304" pitchFamily="18" charset="0"/>
              </a:rPr>
              <a:t>等人造卫星上应用。</a:t>
            </a:r>
            <a:endParaRPr lang="en-US" altLang="zh-CN" dirty="0">
              <a:solidFill>
                <a:schemeClr val="bg1"/>
              </a:solidFill>
              <a:ea typeface="宋体" panose="02010600030101010101" pitchFamily="2" charset="-122"/>
              <a:cs typeface="Times New Roman" panose="02020603050405020304" pitchFamily="18" charset="0"/>
            </a:endParaRPr>
          </a:p>
        </p:txBody>
      </p:sp>
      <p:sp>
        <p:nvSpPr>
          <p:cNvPr id="33" name="文本框 32">
            <a:extLst>
              <a:ext uri="{FF2B5EF4-FFF2-40B4-BE49-F238E27FC236}">
                <a16:creationId xmlns:a16="http://schemas.microsoft.com/office/drawing/2014/main" id="{432E02F9-E8CC-A6E8-0A04-D24838C589F9}"/>
              </a:ext>
            </a:extLst>
          </p:cNvPr>
          <p:cNvSpPr txBox="1"/>
          <p:nvPr/>
        </p:nvSpPr>
        <p:spPr>
          <a:xfrm>
            <a:off x="5050790" y="4148616"/>
            <a:ext cx="6290592" cy="1704954"/>
          </a:xfrm>
          <a:prstGeom prst="rect">
            <a:avLst/>
          </a:prstGeom>
          <a:noFill/>
        </p:spPr>
        <p:txBody>
          <a:bodyPr wrap="square">
            <a:spAutoFit/>
          </a:bodyPr>
          <a:lstStyle/>
          <a:p>
            <a:pPr marL="285750" indent="-285750">
              <a:lnSpc>
                <a:spcPct val="150000"/>
              </a:lnSpc>
              <a:buFont typeface="Arial" panose="020B0604020202020204" pitchFamily="34" charset="0"/>
              <a:buChar char="•"/>
              <a:defRPr/>
            </a:pPr>
            <a:r>
              <a:rPr lang="zh-CN" altLang="zh-CN" dirty="0"/>
              <a:t>展示卫星对日定向技术的发展、现状及应用</a:t>
            </a:r>
            <a:endParaRPr lang="en-US" altLang="zh-CN" dirty="0"/>
          </a:p>
          <a:p>
            <a:pPr marL="285750" indent="-285750">
              <a:lnSpc>
                <a:spcPct val="150000"/>
              </a:lnSpc>
              <a:buFont typeface="Arial" panose="020B0604020202020204" pitchFamily="34" charset="0"/>
              <a:buChar char="•"/>
              <a:defRPr/>
            </a:pPr>
            <a:r>
              <a:rPr lang="zh-CN" altLang="zh-CN" dirty="0"/>
              <a:t>展示卫星对日定向技术的基本原理</a:t>
            </a:r>
            <a:endParaRPr lang="en-US" altLang="zh-CN" dirty="0"/>
          </a:p>
          <a:p>
            <a:pPr marL="285750" indent="-285750">
              <a:lnSpc>
                <a:spcPct val="150000"/>
              </a:lnSpc>
              <a:buFont typeface="Arial" panose="020B0604020202020204" pitchFamily="34" charset="0"/>
              <a:buChar char="•"/>
              <a:defRPr/>
            </a:pPr>
            <a:r>
              <a:rPr lang="zh-CN" altLang="zh-CN" dirty="0"/>
              <a:t>通过互动体验，让观众能够更好地了解该项技术，并激发对航天科学的兴趣</a:t>
            </a:r>
            <a:endParaRPr kumimoji="0" lang="zh-CN" altLang="en-US" sz="1800" b="0" i="0" u="none" strike="noStrike" kern="1200" cap="none" spc="0" normalizeH="0" baseline="0" noProof="0" dirty="0">
              <a:ln>
                <a:noFill/>
              </a:ln>
              <a:solidFill>
                <a:prstClr val="black"/>
              </a:solidFill>
              <a:effectLst/>
              <a:uLnTx/>
              <a:uFillTx/>
              <a:latin typeface="HelveticaExt-Normal"/>
              <a:ea typeface="OPPOSans M"/>
              <a:cs typeface="+mn-cs"/>
            </a:endParaRPr>
          </a:p>
        </p:txBody>
      </p:sp>
      <p:sp>
        <p:nvSpPr>
          <p:cNvPr id="34" name="文本框 33">
            <a:extLst>
              <a:ext uri="{FF2B5EF4-FFF2-40B4-BE49-F238E27FC236}">
                <a16:creationId xmlns:a16="http://schemas.microsoft.com/office/drawing/2014/main" id="{64FADFAA-F530-85AB-62F2-EE0E8519C0BB}"/>
              </a:ext>
            </a:extLst>
          </p:cNvPr>
          <p:cNvSpPr txBox="1"/>
          <p:nvPr/>
        </p:nvSpPr>
        <p:spPr>
          <a:xfrm>
            <a:off x="5037261" y="3713085"/>
            <a:ext cx="6290592" cy="369332"/>
          </a:xfrm>
          <a:prstGeom prst="rect">
            <a:avLst/>
          </a:prstGeom>
          <a:noFill/>
        </p:spPr>
        <p:txBody>
          <a:bodyPr wrap="square">
            <a:spAutoFit/>
          </a:bodyPr>
          <a:lstStyle/>
          <a:p>
            <a:pPr>
              <a:defRPr/>
            </a:pPr>
            <a:r>
              <a:rPr kumimoji="0" lang="zh-CN" altLang="en-US" sz="1800" b="0" i="0" u="none" strike="noStrike" kern="1200" cap="none" spc="0" normalizeH="0" baseline="0" noProof="0" dirty="0">
                <a:ln>
                  <a:noFill/>
                </a:ln>
                <a:solidFill>
                  <a:prstClr val="black"/>
                </a:solidFill>
                <a:effectLst/>
                <a:uLnTx/>
                <a:uFillTx/>
                <a:latin typeface="HelveticaExt-Normal"/>
                <a:ea typeface="OPPOSans M"/>
                <a:cs typeface="+mn-cs"/>
              </a:rPr>
              <a:t>展 示 目 的：</a:t>
            </a:r>
          </a:p>
        </p:txBody>
      </p:sp>
      <p:cxnSp>
        <p:nvCxnSpPr>
          <p:cNvPr id="35" name="直接连接符 34">
            <a:extLst>
              <a:ext uri="{FF2B5EF4-FFF2-40B4-BE49-F238E27FC236}">
                <a16:creationId xmlns:a16="http://schemas.microsoft.com/office/drawing/2014/main" id="{83CA650D-1A2D-3DA2-AD30-C8A08543FF83}"/>
              </a:ext>
            </a:extLst>
          </p:cNvPr>
          <p:cNvCxnSpPr/>
          <p:nvPr/>
        </p:nvCxnSpPr>
        <p:spPr>
          <a:xfrm>
            <a:off x="5050790" y="4089419"/>
            <a:ext cx="647446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0EB50711-4847-4A42-979E-CB0F2B3124B4}"/>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0-#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1+#ppt_w/2"/>
                                          </p:val>
                                        </p:tav>
                                        <p:tav tm="100000">
                                          <p:val>
                                            <p:strVal val="#ppt_x"/>
                                          </p:val>
                                        </p:tav>
                                      </p:tavLst>
                                    </p:anim>
                                    <p:anim calcmode="lin" valueType="num">
                                      <p:cBhvr additive="base">
                                        <p:cTn id="24" dur="500" fill="hold"/>
                                        <p:tgtEl>
                                          <p:spTgt spid="2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1+#ppt_w/2"/>
                                          </p:val>
                                        </p:tav>
                                        <p:tav tm="100000">
                                          <p:val>
                                            <p:strVal val="#ppt_x"/>
                                          </p:val>
                                        </p:tav>
                                      </p:tavLst>
                                    </p:anim>
                                    <p:anim calcmode="lin" valueType="num">
                                      <p:cBhvr additive="base">
                                        <p:cTn id="28" dur="5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1+#ppt_w/2"/>
                                          </p:val>
                                        </p:tav>
                                        <p:tav tm="100000">
                                          <p:val>
                                            <p:strVal val="#ppt_x"/>
                                          </p:val>
                                        </p:tav>
                                      </p:tavLst>
                                    </p:anim>
                                    <p:anim calcmode="lin" valueType="num">
                                      <p:cBhvr additive="base">
                                        <p:cTn id="32" dur="500" fill="hold"/>
                                        <p:tgtEl>
                                          <p:spTgt spid="35"/>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1+#ppt_w/2"/>
                                          </p:val>
                                        </p:tav>
                                        <p:tav tm="100000">
                                          <p:val>
                                            <p:strVal val="#ppt_x"/>
                                          </p:val>
                                        </p:tav>
                                      </p:tavLst>
                                    </p:anim>
                                    <p:anim calcmode="lin" valueType="num">
                                      <p:cBhvr additive="base">
                                        <p:cTn id="36"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animBg="1"/>
      <p:bldP spid="11" grpId="0"/>
      <p:bldP spid="3" grpId="0"/>
      <p:bldP spid="33"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1665"/>
          </a:xfrm>
          <a:prstGeom prst="rect">
            <a:avLst/>
          </a:prstGeom>
          <a:noFill/>
        </p:spPr>
        <p:txBody>
          <a:bodyPr wrap="square">
            <a:spAutoFit/>
          </a:bodyPr>
          <a:lstStyle/>
          <a:p>
            <a:pPr lvl="0">
              <a:defRPr/>
            </a:pPr>
            <a:r>
              <a:rPr lang="en-US" altLang="zh-CN" sz="2400" dirty="0">
                <a:solidFill>
                  <a:prstClr val="white"/>
                </a:solidFill>
                <a:latin typeface="HelveticaExt-Normal"/>
                <a:ea typeface="OPPOSans B"/>
              </a:rPr>
              <a:t>1.2 </a:t>
            </a:r>
            <a:r>
              <a:rPr lang="zh-CN" altLang="en-US" sz="2400" dirty="0">
                <a:solidFill>
                  <a:prstClr val="white"/>
                </a:solidFill>
                <a:latin typeface="HelveticaExt-Normal"/>
                <a:ea typeface="OPPOSans B"/>
              </a:rPr>
              <a:t>展品调研与初步方案</a:t>
            </a: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sp>
        <p:nvSpPr>
          <p:cNvPr id="7" name="文本框 6">
            <a:extLst>
              <a:ext uri="{FF2B5EF4-FFF2-40B4-BE49-F238E27FC236}">
                <a16:creationId xmlns:a16="http://schemas.microsoft.com/office/drawing/2014/main" id="{3C99CF63-85EF-3BEE-E80D-8E215EE98239}"/>
              </a:ext>
            </a:extLst>
          </p:cNvPr>
          <p:cNvSpPr txBox="1"/>
          <p:nvPr/>
        </p:nvSpPr>
        <p:spPr>
          <a:xfrm>
            <a:off x="-131694" y="1063993"/>
            <a:ext cx="10724194" cy="490840"/>
          </a:xfrm>
          <a:prstGeom prst="rect">
            <a:avLst/>
          </a:prstGeom>
          <a:noFill/>
        </p:spPr>
        <p:txBody>
          <a:bodyPr wrap="square">
            <a:spAutoFit/>
          </a:bodyPr>
          <a:lstStyle/>
          <a:p>
            <a:pPr indent="304800" algn="just">
              <a:lnSpc>
                <a:spcPct val="150000"/>
              </a:lnSpc>
            </a:pP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展品的主要难点与初步解决方案：</a:t>
            </a:r>
            <a:endParaRPr lang="zh-CN" altLang="zh-CN" sz="2000" kern="100" dirty="0">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24A10C4A-CA6E-5A34-8D6E-4E1CB340A779}"/>
              </a:ext>
            </a:extLst>
          </p:cNvPr>
          <p:cNvGraphicFramePr>
            <a:graphicFrameLocks noGrp="1"/>
          </p:cNvGraphicFramePr>
          <p:nvPr>
            <p:extLst>
              <p:ext uri="{D42A27DB-BD31-4B8C-83A1-F6EECF244321}">
                <p14:modId xmlns:p14="http://schemas.microsoft.com/office/powerpoint/2010/main" val="527471588"/>
              </p:ext>
            </p:extLst>
          </p:nvPr>
        </p:nvGraphicFramePr>
        <p:xfrm>
          <a:off x="1663293" y="1897796"/>
          <a:ext cx="9110890" cy="4275771"/>
        </p:xfrm>
        <a:graphic>
          <a:graphicData uri="http://schemas.openxmlformats.org/drawingml/2006/table">
            <a:tbl>
              <a:tblPr firstRow="1" bandRow="1">
                <a:tableStyleId>{5C22544A-7EE6-4342-B048-85BDC9FD1C3A}</a:tableStyleId>
              </a:tblPr>
              <a:tblGrid>
                <a:gridCol w="4555445">
                  <a:extLst>
                    <a:ext uri="{9D8B030D-6E8A-4147-A177-3AD203B41FA5}">
                      <a16:colId xmlns:a16="http://schemas.microsoft.com/office/drawing/2014/main" val="2960751985"/>
                    </a:ext>
                  </a:extLst>
                </a:gridCol>
                <a:gridCol w="4555445">
                  <a:extLst>
                    <a:ext uri="{9D8B030D-6E8A-4147-A177-3AD203B41FA5}">
                      <a16:colId xmlns:a16="http://schemas.microsoft.com/office/drawing/2014/main" val="2724842575"/>
                    </a:ext>
                  </a:extLst>
                </a:gridCol>
              </a:tblGrid>
              <a:tr h="819771">
                <a:tc>
                  <a:txBody>
                    <a:bodyPr/>
                    <a:lstStyle/>
                    <a:p>
                      <a:pPr algn="ctr"/>
                      <a:r>
                        <a:rPr lang="zh-CN" altLang="en-US" sz="2400" dirty="0">
                          <a:solidFill>
                            <a:schemeClr val="bg1"/>
                          </a:solidFill>
                        </a:rPr>
                        <a:t>主要难点</a:t>
                      </a:r>
                    </a:p>
                  </a:txBody>
                  <a:tcPr anchor="ctr"/>
                </a:tc>
                <a:tc>
                  <a:txBody>
                    <a:bodyPr/>
                    <a:lstStyle/>
                    <a:p>
                      <a:pPr algn="ctr"/>
                      <a:r>
                        <a:rPr lang="zh-CN" altLang="en-US" sz="2400" dirty="0">
                          <a:solidFill>
                            <a:schemeClr val="bg1"/>
                          </a:solidFill>
                        </a:rPr>
                        <a:t>初步解决方案</a:t>
                      </a:r>
                    </a:p>
                  </a:txBody>
                  <a:tcPr anchor="ctr"/>
                </a:tc>
                <a:extLst>
                  <a:ext uri="{0D108BD9-81ED-4DB2-BD59-A6C34878D82A}">
                    <a16:rowId xmlns:a16="http://schemas.microsoft.com/office/drawing/2014/main" val="4275149588"/>
                  </a:ext>
                </a:extLst>
              </a:tr>
              <a:tr h="1152000">
                <a:tc>
                  <a:txBody>
                    <a:bodyPr/>
                    <a:lstStyle/>
                    <a:p>
                      <a:pPr marL="0" lvl="0" algn="l" defTabSz="914400" rtl="0" eaLnBrk="1" latinLnBrk="0" hangingPunct="1">
                        <a:lnSpc>
                          <a:spcPct val="150000"/>
                        </a:lnSpc>
                      </a:pPr>
                      <a:r>
                        <a:rPr lang="zh-CN" altLang="zh-CN" sz="1800" kern="1200" dirty="0">
                          <a:solidFill>
                            <a:schemeClr val="accent2">
                              <a:lumMod val="75000"/>
                            </a:schemeClr>
                          </a:solidFill>
                          <a:effectLst/>
                          <a:latin typeface="+mn-lt"/>
                          <a:ea typeface="+mn-ea"/>
                          <a:cs typeface="+mn-cs"/>
                        </a:rPr>
                        <a:t>运动机构</a:t>
                      </a:r>
                      <a:r>
                        <a:rPr lang="zh-CN" altLang="zh-CN" sz="1800" kern="1200" dirty="0">
                          <a:solidFill>
                            <a:schemeClr val="dk1"/>
                          </a:solidFill>
                          <a:effectLst/>
                          <a:latin typeface="+mn-lt"/>
                          <a:ea typeface="+mn-ea"/>
                          <a:cs typeface="+mn-cs"/>
                        </a:rPr>
                        <a:t>：需要能够模仿人造卫星的绕地公转运动以及自身太阳能帆板的旋转调姿运动</a:t>
                      </a:r>
                    </a:p>
                  </a:txBody>
                  <a:tcPr anchor="ctr"/>
                </a:tc>
                <a:tc>
                  <a:txBody>
                    <a:bodyPr/>
                    <a:lstStyle/>
                    <a:p>
                      <a:pPr marL="0" lvl="0" algn="l" defTabSz="914400" rtl="0" eaLnBrk="1" latinLnBrk="0" hangingPunct="1">
                        <a:lnSpc>
                          <a:spcPct val="150000"/>
                        </a:lnSpc>
                      </a:pPr>
                      <a:r>
                        <a:rPr lang="zh-CN" altLang="zh-CN" sz="1800" kern="1200" dirty="0">
                          <a:solidFill>
                            <a:schemeClr val="dk1"/>
                          </a:solidFill>
                          <a:effectLst/>
                          <a:latin typeface="+mn-lt"/>
                          <a:ea typeface="+mn-ea"/>
                          <a:cs typeface="+mn-cs"/>
                        </a:rPr>
                        <a:t>使用</a:t>
                      </a:r>
                      <a:r>
                        <a:rPr lang="zh-CN" altLang="zh-CN" sz="1800" kern="1200" dirty="0">
                          <a:solidFill>
                            <a:srgbClr val="FF0000"/>
                          </a:solidFill>
                          <a:effectLst/>
                          <a:latin typeface="+mn-lt"/>
                          <a:ea typeface="+mn-ea"/>
                          <a:cs typeface="+mn-cs"/>
                        </a:rPr>
                        <a:t>舵机</a:t>
                      </a:r>
                      <a:r>
                        <a:rPr lang="zh-CN" altLang="en-US" sz="1800" kern="1200" dirty="0">
                          <a:solidFill>
                            <a:schemeClr val="dk1"/>
                          </a:solidFill>
                          <a:effectLst/>
                          <a:latin typeface="+mn-lt"/>
                          <a:ea typeface="+mn-ea"/>
                          <a:cs typeface="+mn-cs"/>
                        </a:rPr>
                        <a:t>、</a:t>
                      </a:r>
                      <a:r>
                        <a:rPr lang="zh-CN" altLang="zh-CN" sz="1800" kern="1200" dirty="0">
                          <a:solidFill>
                            <a:srgbClr val="FF0000"/>
                          </a:solidFill>
                          <a:effectLst/>
                          <a:latin typeface="+mn-lt"/>
                          <a:ea typeface="+mn-ea"/>
                          <a:cs typeface="+mn-cs"/>
                        </a:rPr>
                        <a:t>电机</a:t>
                      </a:r>
                      <a:r>
                        <a:rPr lang="zh-CN" altLang="zh-CN" sz="1800" kern="1200" dirty="0">
                          <a:solidFill>
                            <a:schemeClr val="dk1"/>
                          </a:solidFill>
                          <a:effectLst/>
                          <a:latin typeface="+mn-lt"/>
                          <a:ea typeface="+mn-ea"/>
                          <a:cs typeface="+mn-cs"/>
                        </a:rPr>
                        <a:t>实现展品所需要的运动机构，整体设计简单，稳定性与可维护性较高</a:t>
                      </a:r>
                      <a:endParaRPr lang="zh-CN" altLang="en-US"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15690975"/>
                  </a:ext>
                </a:extLst>
              </a:tr>
              <a:tr h="1152000">
                <a:tc>
                  <a:txBody>
                    <a:bodyPr/>
                    <a:lstStyle/>
                    <a:p>
                      <a:pPr marL="0" lvl="0" algn="l" defTabSz="914400" rtl="0" eaLnBrk="1" latinLnBrk="0" hangingPunct="1">
                        <a:lnSpc>
                          <a:spcPct val="150000"/>
                        </a:lnSpc>
                      </a:pPr>
                      <a:r>
                        <a:rPr lang="zh-CN" altLang="zh-CN" sz="1800" kern="1200" dirty="0">
                          <a:solidFill>
                            <a:schemeClr val="accent2">
                              <a:lumMod val="75000"/>
                            </a:schemeClr>
                          </a:solidFill>
                          <a:effectLst/>
                          <a:latin typeface="+mn-lt"/>
                          <a:ea typeface="+mn-ea"/>
                          <a:cs typeface="+mn-cs"/>
                        </a:rPr>
                        <a:t>控制算法</a:t>
                      </a:r>
                      <a:r>
                        <a:rPr lang="zh-CN" altLang="zh-CN" sz="1800" kern="1200" dirty="0">
                          <a:solidFill>
                            <a:schemeClr val="dk1"/>
                          </a:solidFill>
                          <a:effectLst/>
                          <a:latin typeface="+mn-lt"/>
                          <a:ea typeface="+mn-ea"/>
                          <a:cs typeface="+mn-cs"/>
                        </a:rPr>
                        <a:t>：需要能够精确控制各个运动机构，以及能够根据传感器数据实时反馈。</a:t>
                      </a:r>
                    </a:p>
                  </a:txBody>
                  <a:tcPr anchor="ctr"/>
                </a:tc>
                <a:tc>
                  <a:txBody>
                    <a:bodyPr/>
                    <a:lstStyle/>
                    <a:p>
                      <a:pPr marL="0" lvl="0" algn="l" defTabSz="914400" rtl="0" eaLnBrk="1" latinLnBrk="0" hangingPunct="1">
                        <a:lnSpc>
                          <a:spcPct val="150000"/>
                        </a:lnSpc>
                      </a:pPr>
                      <a:r>
                        <a:rPr lang="zh-CN" altLang="zh-CN" sz="1800" kern="1200" dirty="0">
                          <a:solidFill>
                            <a:schemeClr val="dk1"/>
                          </a:solidFill>
                          <a:effectLst/>
                          <a:latin typeface="+mn-lt"/>
                          <a:ea typeface="+mn-ea"/>
                          <a:cs typeface="+mn-cs"/>
                        </a:rPr>
                        <a:t>使用</a:t>
                      </a:r>
                      <a:r>
                        <a:rPr lang="zh-CN" altLang="zh-CN" sz="1800" kern="1200" dirty="0">
                          <a:solidFill>
                            <a:srgbClr val="FF0000"/>
                          </a:solidFill>
                          <a:effectLst/>
                          <a:latin typeface="+mn-lt"/>
                          <a:ea typeface="+mn-ea"/>
                          <a:cs typeface="+mn-cs"/>
                        </a:rPr>
                        <a:t>单片机</a:t>
                      </a:r>
                      <a:r>
                        <a:rPr lang="zh-CN" altLang="en-US" sz="1800" kern="1200" dirty="0">
                          <a:solidFill>
                            <a:schemeClr val="dk1"/>
                          </a:solidFill>
                          <a:effectLst/>
                          <a:latin typeface="+mn-lt"/>
                          <a:ea typeface="+mn-ea"/>
                          <a:cs typeface="+mn-cs"/>
                        </a:rPr>
                        <a:t>、</a:t>
                      </a:r>
                      <a:r>
                        <a:rPr lang="zh-CN" altLang="zh-CN" sz="1800" kern="1200" dirty="0">
                          <a:solidFill>
                            <a:srgbClr val="FF0000"/>
                          </a:solidFill>
                          <a:effectLst/>
                          <a:latin typeface="+mn-lt"/>
                          <a:ea typeface="+mn-ea"/>
                          <a:cs typeface="+mn-cs"/>
                        </a:rPr>
                        <a:t>树莓派</a:t>
                      </a:r>
                      <a:r>
                        <a:rPr lang="zh-CN" altLang="zh-CN" sz="1800" kern="1200" dirty="0">
                          <a:solidFill>
                            <a:schemeClr val="dk1"/>
                          </a:solidFill>
                          <a:effectLst/>
                          <a:latin typeface="+mn-lt"/>
                          <a:ea typeface="+mn-ea"/>
                          <a:cs typeface="+mn-cs"/>
                        </a:rPr>
                        <a:t>对执行机构进行控制与解算，利用</a:t>
                      </a:r>
                      <a:r>
                        <a:rPr lang="zh-CN" altLang="zh-CN" sz="1800" kern="1200" dirty="0">
                          <a:solidFill>
                            <a:srgbClr val="FF0000"/>
                          </a:solidFill>
                          <a:effectLst/>
                          <a:latin typeface="+mn-lt"/>
                          <a:ea typeface="+mn-ea"/>
                          <a:cs typeface="+mn-cs"/>
                        </a:rPr>
                        <a:t>位置传感器</a:t>
                      </a:r>
                      <a:r>
                        <a:rPr lang="zh-CN" altLang="zh-CN" sz="1800" kern="1200" dirty="0">
                          <a:solidFill>
                            <a:schemeClr val="dk1"/>
                          </a:solidFill>
                          <a:effectLst/>
                          <a:latin typeface="+mn-lt"/>
                          <a:ea typeface="+mn-ea"/>
                          <a:cs typeface="+mn-cs"/>
                        </a:rPr>
                        <a:t>实时测量姿态数据。</a:t>
                      </a:r>
                      <a:endParaRPr lang="zh-CN" altLang="en-US"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973212"/>
                  </a:ext>
                </a:extLst>
              </a:tr>
              <a:tr h="1152000">
                <a:tc>
                  <a:txBody>
                    <a:bodyPr/>
                    <a:lstStyle/>
                    <a:p>
                      <a:pPr marL="0" lvl="0" algn="l" defTabSz="914400" rtl="0" eaLnBrk="1" latinLnBrk="0" hangingPunct="1">
                        <a:lnSpc>
                          <a:spcPct val="150000"/>
                        </a:lnSpc>
                      </a:pPr>
                      <a:r>
                        <a:rPr lang="zh-CN" altLang="zh-CN" sz="1800" kern="1200" dirty="0">
                          <a:solidFill>
                            <a:schemeClr val="accent2">
                              <a:lumMod val="75000"/>
                            </a:schemeClr>
                          </a:solidFill>
                          <a:effectLst/>
                          <a:latin typeface="+mn-lt"/>
                          <a:ea typeface="+mn-ea"/>
                          <a:cs typeface="+mn-cs"/>
                        </a:rPr>
                        <a:t>互动方式</a:t>
                      </a:r>
                      <a:r>
                        <a:rPr lang="zh-CN" altLang="zh-CN" sz="1800" kern="1200" dirty="0">
                          <a:solidFill>
                            <a:schemeClr val="dk1"/>
                          </a:solidFill>
                          <a:effectLst/>
                          <a:latin typeface="+mn-lt"/>
                          <a:ea typeface="+mn-ea"/>
                          <a:cs typeface="+mn-cs"/>
                        </a:rPr>
                        <a:t>：需要具有较好的互动操作体验，同时互动流程应较为简单易懂</a:t>
                      </a:r>
                    </a:p>
                  </a:txBody>
                  <a:tcPr anchor="ctr"/>
                </a:tc>
                <a:tc>
                  <a:txBody>
                    <a:bodyPr/>
                    <a:lstStyle/>
                    <a:p>
                      <a:pPr marL="0" lvl="0" algn="l" defTabSz="914400" rtl="0" eaLnBrk="1" latinLnBrk="0" hangingPunct="1">
                        <a:lnSpc>
                          <a:spcPct val="150000"/>
                        </a:lnSpc>
                      </a:pPr>
                      <a:r>
                        <a:rPr lang="zh-CN" altLang="zh-CN" sz="1800" kern="1200" dirty="0">
                          <a:solidFill>
                            <a:schemeClr val="dk1"/>
                          </a:solidFill>
                          <a:effectLst/>
                          <a:latin typeface="+mn-lt"/>
                          <a:ea typeface="+mn-ea"/>
                          <a:cs typeface="+mn-cs"/>
                        </a:rPr>
                        <a:t>通过</a:t>
                      </a:r>
                      <a:r>
                        <a:rPr lang="zh-CN" altLang="zh-CN" sz="1800" kern="1200" dirty="0">
                          <a:solidFill>
                            <a:srgbClr val="FF0000"/>
                          </a:solidFill>
                          <a:effectLst/>
                          <a:latin typeface="+mn-lt"/>
                          <a:ea typeface="+mn-ea"/>
                          <a:cs typeface="+mn-cs"/>
                        </a:rPr>
                        <a:t>操作杆</a:t>
                      </a:r>
                      <a:r>
                        <a:rPr lang="zh-CN" altLang="zh-CN" sz="1800" kern="1200" dirty="0">
                          <a:solidFill>
                            <a:schemeClr val="dk1"/>
                          </a:solidFill>
                          <a:effectLst/>
                          <a:latin typeface="+mn-lt"/>
                          <a:ea typeface="+mn-ea"/>
                          <a:cs typeface="+mn-cs"/>
                        </a:rPr>
                        <a:t>调整帆板角度，同时通过卫星上</a:t>
                      </a:r>
                      <a:r>
                        <a:rPr lang="en-US" altLang="zh-CN" sz="1800" kern="1200" dirty="0">
                          <a:solidFill>
                            <a:srgbClr val="FF0000"/>
                          </a:solidFill>
                          <a:effectLst/>
                          <a:latin typeface="+mn-lt"/>
                          <a:ea typeface="+mn-ea"/>
                          <a:cs typeface="+mn-cs"/>
                        </a:rPr>
                        <a:t>LED</a:t>
                      </a:r>
                      <a:r>
                        <a:rPr lang="zh-CN" altLang="zh-CN" sz="1800" kern="1200" dirty="0">
                          <a:solidFill>
                            <a:srgbClr val="FF0000"/>
                          </a:solidFill>
                          <a:effectLst/>
                          <a:latin typeface="+mn-lt"/>
                          <a:ea typeface="+mn-ea"/>
                          <a:cs typeface="+mn-cs"/>
                        </a:rPr>
                        <a:t>灯亮度</a:t>
                      </a:r>
                      <a:r>
                        <a:rPr lang="zh-CN" altLang="zh-CN" sz="1800" kern="1200" dirty="0">
                          <a:solidFill>
                            <a:schemeClr val="dk1"/>
                          </a:solidFill>
                          <a:effectLst/>
                          <a:latin typeface="+mn-lt"/>
                          <a:ea typeface="+mn-ea"/>
                          <a:cs typeface="+mn-cs"/>
                        </a:rPr>
                        <a:t>与</a:t>
                      </a:r>
                      <a:r>
                        <a:rPr lang="zh-CN" altLang="zh-CN" sz="1800" kern="1200" dirty="0">
                          <a:solidFill>
                            <a:srgbClr val="FF0000"/>
                          </a:solidFill>
                          <a:effectLst/>
                          <a:latin typeface="+mn-lt"/>
                          <a:ea typeface="+mn-ea"/>
                          <a:cs typeface="+mn-cs"/>
                        </a:rPr>
                        <a:t>采光效率指示条</a:t>
                      </a:r>
                      <a:r>
                        <a:rPr lang="zh-CN" altLang="zh-CN" sz="1800" kern="1200" dirty="0">
                          <a:solidFill>
                            <a:schemeClr val="dk1"/>
                          </a:solidFill>
                          <a:effectLst/>
                          <a:latin typeface="+mn-lt"/>
                          <a:ea typeface="+mn-ea"/>
                          <a:cs typeface="+mn-cs"/>
                        </a:rPr>
                        <a:t>实时反馈。</a:t>
                      </a:r>
                      <a:endParaRPr lang="zh-CN" altLang="en-US"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608560885"/>
                  </a:ext>
                </a:extLst>
              </a:tr>
            </a:tbl>
          </a:graphicData>
        </a:graphic>
      </p:graphicFrame>
      <p:sp>
        <p:nvSpPr>
          <p:cNvPr id="4" name="灯片编号占位符 3">
            <a:extLst>
              <a:ext uri="{FF2B5EF4-FFF2-40B4-BE49-F238E27FC236}">
                <a16:creationId xmlns:a16="http://schemas.microsoft.com/office/drawing/2014/main" id="{9130D69B-BF8D-430B-8860-F7CB6A105AE6}"/>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extLst>
      <p:ext uri="{BB962C8B-B14F-4D97-AF65-F5344CB8AC3E}">
        <p14:creationId xmlns:p14="http://schemas.microsoft.com/office/powerpoint/2010/main" val="314219162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1665"/>
          </a:xfrm>
          <a:prstGeom prst="rect">
            <a:avLst/>
          </a:prstGeom>
          <a:noFill/>
        </p:spPr>
        <p:txBody>
          <a:bodyPr wrap="square">
            <a:spAutoFit/>
          </a:bodyPr>
          <a:lstStyle/>
          <a:p>
            <a:pPr lvl="0">
              <a:defRPr/>
            </a:pPr>
            <a:r>
              <a:rPr lang="en-US" altLang="zh-CN" sz="2400" dirty="0">
                <a:solidFill>
                  <a:prstClr val="white"/>
                </a:solidFill>
                <a:latin typeface="HelveticaExt-Normal"/>
                <a:ea typeface="OPPOSans B"/>
              </a:rPr>
              <a:t>1.3 </a:t>
            </a:r>
            <a:r>
              <a:rPr lang="zh-CN" altLang="en-US" sz="2400" dirty="0">
                <a:solidFill>
                  <a:prstClr val="white"/>
                </a:solidFill>
                <a:latin typeface="HelveticaExt-Normal"/>
                <a:ea typeface="OPPOSans B"/>
              </a:rPr>
              <a:t>展示内容</a:t>
            </a: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pic>
        <p:nvPicPr>
          <p:cNvPr id="3" name="图片 2">
            <a:extLst>
              <a:ext uri="{FF2B5EF4-FFF2-40B4-BE49-F238E27FC236}">
                <a16:creationId xmlns:a16="http://schemas.microsoft.com/office/drawing/2014/main" id="{0DB8AEEA-9A39-711D-F15C-75A2F3B35421}"/>
              </a:ext>
            </a:extLst>
          </p:cNvPr>
          <p:cNvPicPr>
            <a:picLocks noChangeAspect="1"/>
          </p:cNvPicPr>
          <p:nvPr/>
        </p:nvPicPr>
        <p:blipFill>
          <a:blip r:embed="rId5"/>
          <a:stretch>
            <a:fillRect/>
          </a:stretch>
        </p:blipFill>
        <p:spPr>
          <a:xfrm>
            <a:off x="315603" y="1627700"/>
            <a:ext cx="5424854" cy="4094178"/>
          </a:xfrm>
          <a:prstGeom prst="rect">
            <a:avLst/>
          </a:prstGeom>
        </p:spPr>
      </p:pic>
      <p:sp>
        <p:nvSpPr>
          <p:cNvPr id="4" name="矩形 3">
            <a:extLst>
              <a:ext uri="{FF2B5EF4-FFF2-40B4-BE49-F238E27FC236}">
                <a16:creationId xmlns:a16="http://schemas.microsoft.com/office/drawing/2014/main" id="{AB6FACD5-C891-E88F-5471-D336D9673491}"/>
              </a:ext>
            </a:extLst>
          </p:cNvPr>
          <p:cNvSpPr/>
          <p:nvPr/>
        </p:nvSpPr>
        <p:spPr>
          <a:xfrm>
            <a:off x="361526" y="5917483"/>
            <a:ext cx="5333007" cy="327077"/>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主要结构：公转系统、太阳能帆板旋转系统</a:t>
            </a:r>
          </a:p>
        </p:txBody>
      </p:sp>
      <p:sp>
        <p:nvSpPr>
          <p:cNvPr id="12" name="左大括号 11">
            <a:extLst>
              <a:ext uri="{FF2B5EF4-FFF2-40B4-BE49-F238E27FC236}">
                <a16:creationId xmlns:a16="http://schemas.microsoft.com/office/drawing/2014/main" id="{B2516C5F-28BA-2172-2B5F-DB8D9F2F281F}"/>
              </a:ext>
            </a:extLst>
          </p:cNvPr>
          <p:cNvSpPr/>
          <p:nvPr/>
        </p:nvSpPr>
        <p:spPr>
          <a:xfrm>
            <a:off x="6733416" y="2296652"/>
            <a:ext cx="533910" cy="2677657"/>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EC56B36-CA4B-B58C-BBCF-5867FD55D2CC}"/>
              </a:ext>
            </a:extLst>
          </p:cNvPr>
          <p:cNvSpPr txBox="1"/>
          <p:nvPr/>
        </p:nvSpPr>
        <p:spPr>
          <a:xfrm>
            <a:off x="6046106" y="2335961"/>
            <a:ext cx="533911" cy="2677656"/>
          </a:xfrm>
          <a:prstGeom prst="rect">
            <a:avLst/>
          </a:prstGeom>
          <a:noFill/>
        </p:spPr>
        <p:txBody>
          <a:bodyPr wrap="square" rtlCol="0">
            <a:spAutoFit/>
          </a:bodyPr>
          <a:lstStyle/>
          <a:p>
            <a:pPr algn="ctr"/>
            <a:r>
              <a:rPr lang="zh-CN" altLang="en-US" sz="2400" dirty="0">
                <a:effectLst>
                  <a:outerShdw blurRad="38100" dist="38100" dir="2700000" algn="tl">
                    <a:srgbClr val="000000">
                      <a:alpha val="43137"/>
                    </a:srgbClr>
                  </a:outerShdw>
                </a:effectLst>
              </a:rPr>
              <a:t>展</a:t>
            </a:r>
            <a:endParaRPr lang="en-US" altLang="zh-CN" sz="2400" dirty="0">
              <a:effectLst>
                <a:outerShdw blurRad="38100" dist="38100" dir="2700000" algn="tl">
                  <a:srgbClr val="000000">
                    <a:alpha val="43137"/>
                  </a:srgbClr>
                </a:outerShdw>
              </a:effectLst>
            </a:endParaRPr>
          </a:p>
          <a:p>
            <a:pPr algn="ctr"/>
            <a:endParaRPr lang="en-US" altLang="zh-CN" sz="2400" dirty="0">
              <a:effectLst>
                <a:outerShdw blurRad="38100" dist="38100" dir="2700000" algn="tl">
                  <a:srgbClr val="000000">
                    <a:alpha val="43137"/>
                  </a:srgbClr>
                </a:outerShdw>
              </a:effectLst>
            </a:endParaRPr>
          </a:p>
          <a:p>
            <a:pPr algn="ctr"/>
            <a:r>
              <a:rPr lang="zh-CN" altLang="en-US" sz="2400" dirty="0">
                <a:effectLst>
                  <a:outerShdw blurRad="38100" dist="38100" dir="2700000" algn="tl">
                    <a:srgbClr val="000000">
                      <a:alpha val="43137"/>
                    </a:srgbClr>
                  </a:outerShdw>
                </a:effectLst>
              </a:rPr>
              <a:t>示</a:t>
            </a:r>
            <a:endParaRPr lang="en-US" altLang="zh-CN" sz="2400" dirty="0">
              <a:effectLst>
                <a:outerShdw blurRad="38100" dist="38100" dir="2700000" algn="tl">
                  <a:srgbClr val="000000">
                    <a:alpha val="43137"/>
                  </a:srgbClr>
                </a:outerShdw>
              </a:effectLst>
            </a:endParaRPr>
          </a:p>
          <a:p>
            <a:pPr algn="ctr"/>
            <a:endParaRPr lang="en-US" altLang="zh-CN" sz="2400" dirty="0">
              <a:effectLst>
                <a:outerShdw blurRad="38100" dist="38100" dir="2700000" algn="tl">
                  <a:srgbClr val="000000">
                    <a:alpha val="43137"/>
                  </a:srgbClr>
                </a:outerShdw>
              </a:effectLst>
            </a:endParaRPr>
          </a:p>
          <a:p>
            <a:pPr algn="ctr"/>
            <a:r>
              <a:rPr lang="zh-CN" altLang="en-US" sz="2400" dirty="0">
                <a:effectLst>
                  <a:outerShdw blurRad="38100" dist="38100" dir="2700000" algn="tl">
                    <a:srgbClr val="000000">
                      <a:alpha val="43137"/>
                    </a:srgbClr>
                  </a:outerShdw>
                </a:effectLst>
              </a:rPr>
              <a:t>内</a:t>
            </a:r>
            <a:endParaRPr lang="en-US" altLang="zh-CN" sz="2400" dirty="0">
              <a:effectLst>
                <a:outerShdw blurRad="38100" dist="38100" dir="2700000" algn="tl">
                  <a:srgbClr val="000000">
                    <a:alpha val="43137"/>
                  </a:srgbClr>
                </a:outerShdw>
              </a:effectLst>
            </a:endParaRPr>
          </a:p>
          <a:p>
            <a:pPr algn="ctr"/>
            <a:endParaRPr lang="en-US" altLang="zh-CN" sz="2400" dirty="0">
              <a:effectLst>
                <a:outerShdw blurRad="38100" dist="38100" dir="2700000" algn="tl">
                  <a:srgbClr val="000000">
                    <a:alpha val="43137"/>
                  </a:srgbClr>
                </a:outerShdw>
              </a:effectLst>
            </a:endParaRPr>
          </a:p>
          <a:p>
            <a:pPr algn="ctr"/>
            <a:r>
              <a:rPr lang="zh-CN" altLang="en-US" sz="2400" dirty="0">
                <a:effectLst>
                  <a:outerShdw blurRad="38100" dist="38100" dir="2700000" algn="tl">
                    <a:srgbClr val="000000">
                      <a:alpha val="43137"/>
                    </a:srgbClr>
                  </a:outerShdw>
                </a:effectLst>
              </a:rPr>
              <a:t>容</a:t>
            </a:r>
            <a:endParaRPr lang="zh-CN" altLang="en-US" dirty="0">
              <a:effectLst>
                <a:outerShdw blurRad="38100" dist="38100" dir="2700000" algn="tl">
                  <a:srgbClr val="000000">
                    <a:alpha val="43137"/>
                  </a:srgbClr>
                </a:outerShdw>
              </a:effectLst>
            </a:endParaRPr>
          </a:p>
        </p:txBody>
      </p:sp>
      <p:sp>
        <p:nvSpPr>
          <p:cNvPr id="14" name="文本框 13">
            <a:extLst>
              <a:ext uri="{FF2B5EF4-FFF2-40B4-BE49-F238E27FC236}">
                <a16:creationId xmlns:a16="http://schemas.microsoft.com/office/drawing/2014/main" id="{429A86BB-5923-F7B4-A7D3-3EC907EDD3C4}"/>
              </a:ext>
            </a:extLst>
          </p:cNvPr>
          <p:cNvSpPr txBox="1"/>
          <p:nvPr/>
        </p:nvSpPr>
        <p:spPr>
          <a:xfrm>
            <a:off x="7284514" y="2346569"/>
            <a:ext cx="806381" cy="400110"/>
          </a:xfrm>
          <a:prstGeom prst="rect">
            <a:avLst/>
          </a:prstGeom>
          <a:noFill/>
        </p:spPr>
        <p:txBody>
          <a:bodyPr wrap="square" rtlCol="0">
            <a:spAutoFit/>
          </a:bodyPr>
          <a:lstStyle/>
          <a:p>
            <a:pPr algn="ctr"/>
            <a:r>
              <a:rPr lang="zh-CN" altLang="en-US" sz="2000" dirty="0"/>
              <a:t>图 文</a:t>
            </a:r>
          </a:p>
        </p:txBody>
      </p:sp>
      <p:sp>
        <p:nvSpPr>
          <p:cNvPr id="16" name="文本框 15">
            <a:extLst>
              <a:ext uri="{FF2B5EF4-FFF2-40B4-BE49-F238E27FC236}">
                <a16:creationId xmlns:a16="http://schemas.microsoft.com/office/drawing/2014/main" id="{A7215E56-C568-8AF5-0FAE-6862494E3F9C}"/>
              </a:ext>
            </a:extLst>
          </p:cNvPr>
          <p:cNvSpPr txBox="1"/>
          <p:nvPr/>
        </p:nvSpPr>
        <p:spPr>
          <a:xfrm>
            <a:off x="8401432" y="2109646"/>
            <a:ext cx="2489143" cy="873957"/>
          </a:xfrm>
          <a:prstGeom prst="rect">
            <a:avLst/>
          </a:prstGeom>
          <a:noFill/>
        </p:spPr>
        <p:txBody>
          <a:bodyPr wrap="square" rtlCol="0">
            <a:spAutoFit/>
          </a:bodyPr>
          <a:lstStyle/>
          <a:p>
            <a:pPr algn="ctr">
              <a:lnSpc>
                <a:spcPct val="150000"/>
              </a:lnSpc>
            </a:pPr>
            <a:r>
              <a:rPr lang="zh-CN" altLang="zh-CN" sz="1800" dirty="0"/>
              <a:t>卫星对日定向技术的发展历史、现状</a:t>
            </a:r>
            <a:r>
              <a:rPr lang="zh-CN" altLang="en-US" sz="1800" dirty="0"/>
              <a:t>、</a:t>
            </a:r>
            <a:r>
              <a:rPr lang="zh-CN" altLang="zh-CN" sz="1800" dirty="0"/>
              <a:t>应用</a:t>
            </a:r>
            <a:endParaRPr lang="zh-CN" altLang="en-US" dirty="0"/>
          </a:p>
        </p:txBody>
      </p:sp>
      <p:sp>
        <p:nvSpPr>
          <p:cNvPr id="17" name="文本框 16">
            <a:extLst>
              <a:ext uri="{FF2B5EF4-FFF2-40B4-BE49-F238E27FC236}">
                <a16:creationId xmlns:a16="http://schemas.microsoft.com/office/drawing/2014/main" id="{6ECDAF6D-E26A-8514-6340-ED57C255FEB7}"/>
              </a:ext>
            </a:extLst>
          </p:cNvPr>
          <p:cNvSpPr txBox="1"/>
          <p:nvPr/>
        </p:nvSpPr>
        <p:spPr>
          <a:xfrm>
            <a:off x="7284515" y="4478629"/>
            <a:ext cx="806381" cy="400110"/>
          </a:xfrm>
          <a:prstGeom prst="rect">
            <a:avLst/>
          </a:prstGeom>
          <a:noFill/>
        </p:spPr>
        <p:txBody>
          <a:bodyPr wrap="square" rtlCol="0">
            <a:spAutoFit/>
          </a:bodyPr>
          <a:lstStyle/>
          <a:p>
            <a:pPr algn="ctr"/>
            <a:r>
              <a:rPr lang="zh-CN" altLang="en-US" sz="2000" dirty="0"/>
              <a:t>互 动</a:t>
            </a:r>
          </a:p>
        </p:txBody>
      </p:sp>
      <p:sp>
        <p:nvSpPr>
          <p:cNvPr id="18" name="左大括号 17">
            <a:extLst>
              <a:ext uri="{FF2B5EF4-FFF2-40B4-BE49-F238E27FC236}">
                <a16:creationId xmlns:a16="http://schemas.microsoft.com/office/drawing/2014/main" id="{1C597A74-235A-EFFD-119A-43CB09153073}"/>
              </a:ext>
            </a:extLst>
          </p:cNvPr>
          <p:cNvSpPr/>
          <p:nvPr/>
        </p:nvSpPr>
        <p:spPr>
          <a:xfrm>
            <a:off x="8027706" y="3901505"/>
            <a:ext cx="533911" cy="1554357"/>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C9CF2D86-6C35-D84A-A6BC-16E87DDFE41A}"/>
              </a:ext>
            </a:extLst>
          </p:cNvPr>
          <p:cNvSpPr txBox="1"/>
          <p:nvPr/>
        </p:nvSpPr>
        <p:spPr>
          <a:xfrm>
            <a:off x="8595993" y="3654844"/>
            <a:ext cx="2489143" cy="454035"/>
          </a:xfrm>
          <a:prstGeom prst="rect">
            <a:avLst/>
          </a:prstGeom>
          <a:noFill/>
        </p:spPr>
        <p:txBody>
          <a:bodyPr wrap="square" rtlCol="0">
            <a:spAutoFit/>
          </a:bodyPr>
          <a:lstStyle/>
          <a:p>
            <a:pPr algn="ctr">
              <a:lnSpc>
                <a:spcPct val="150000"/>
              </a:lnSpc>
            </a:pPr>
            <a:r>
              <a:rPr lang="zh-CN" altLang="zh-CN" dirty="0"/>
              <a:t>卫星的绕地公转运动</a:t>
            </a:r>
            <a:endParaRPr lang="zh-CN" altLang="en-US" dirty="0"/>
          </a:p>
        </p:txBody>
      </p:sp>
      <p:sp>
        <p:nvSpPr>
          <p:cNvPr id="20" name="文本框 19">
            <a:extLst>
              <a:ext uri="{FF2B5EF4-FFF2-40B4-BE49-F238E27FC236}">
                <a16:creationId xmlns:a16="http://schemas.microsoft.com/office/drawing/2014/main" id="{3EEE5FC0-9FCC-ABA8-4B66-2A6A21A41084}"/>
              </a:ext>
            </a:extLst>
          </p:cNvPr>
          <p:cNvSpPr txBox="1"/>
          <p:nvPr/>
        </p:nvSpPr>
        <p:spPr>
          <a:xfrm>
            <a:off x="8595993" y="5019513"/>
            <a:ext cx="2489143" cy="873957"/>
          </a:xfrm>
          <a:prstGeom prst="rect">
            <a:avLst/>
          </a:prstGeom>
          <a:noFill/>
        </p:spPr>
        <p:txBody>
          <a:bodyPr wrap="square" rtlCol="0">
            <a:spAutoFit/>
          </a:bodyPr>
          <a:lstStyle/>
          <a:p>
            <a:pPr algn="ctr">
              <a:lnSpc>
                <a:spcPct val="150000"/>
              </a:lnSpc>
            </a:pPr>
            <a:r>
              <a:rPr lang="zh-CN" altLang="zh-CN" dirty="0"/>
              <a:t>公转过程中太阳能帆板对日定向</a:t>
            </a:r>
            <a:endParaRPr lang="zh-CN" altLang="en-US" dirty="0"/>
          </a:p>
        </p:txBody>
      </p:sp>
      <p:sp>
        <p:nvSpPr>
          <p:cNvPr id="5" name="灯片编号占位符 4">
            <a:extLst>
              <a:ext uri="{FF2B5EF4-FFF2-40B4-BE49-F238E27FC236}">
                <a16:creationId xmlns:a16="http://schemas.microsoft.com/office/drawing/2014/main" id="{4E3AF8DC-3397-419D-815F-6308582AF0CF}"/>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96896746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1665"/>
          </a:xfrm>
          <a:prstGeom prst="rect">
            <a:avLst/>
          </a:prstGeom>
          <a:noFill/>
        </p:spPr>
        <p:txBody>
          <a:bodyPr wrap="square">
            <a:spAutoFit/>
          </a:bodyPr>
          <a:lstStyle/>
          <a:p>
            <a:pPr lvl="0">
              <a:defRPr/>
            </a:pPr>
            <a:r>
              <a:rPr lang="en-US" altLang="zh-CN" sz="2400" dirty="0">
                <a:solidFill>
                  <a:prstClr val="white"/>
                </a:solidFill>
                <a:latin typeface="HelveticaExt-Normal"/>
                <a:ea typeface="OPPOSans B"/>
              </a:rPr>
              <a:t>1.4 </a:t>
            </a:r>
            <a:r>
              <a:rPr lang="zh-CN" altLang="en-US" sz="2400" dirty="0">
                <a:solidFill>
                  <a:prstClr val="white"/>
                </a:solidFill>
                <a:latin typeface="HelveticaExt-Normal"/>
                <a:ea typeface="OPPOSans B"/>
              </a:rPr>
              <a:t>互动设计</a:t>
            </a: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sp>
        <p:nvSpPr>
          <p:cNvPr id="7" name="文本框 6">
            <a:extLst>
              <a:ext uri="{FF2B5EF4-FFF2-40B4-BE49-F238E27FC236}">
                <a16:creationId xmlns:a16="http://schemas.microsoft.com/office/drawing/2014/main" id="{746AA8F3-2130-69B8-1FCF-0556119C1D37}"/>
              </a:ext>
            </a:extLst>
          </p:cNvPr>
          <p:cNvSpPr txBox="1"/>
          <p:nvPr/>
        </p:nvSpPr>
        <p:spPr>
          <a:xfrm>
            <a:off x="-131694" y="1063993"/>
            <a:ext cx="10724194" cy="490840"/>
          </a:xfrm>
          <a:prstGeom prst="rect">
            <a:avLst/>
          </a:prstGeom>
          <a:noFill/>
        </p:spPr>
        <p:txBody>
          <a:bodyPr wrap="square">
            <a:spAutoFit/>
          </a:bodyPr>
          <a:lstStyle/>
          <a:p>
            <a:pPr indent="304800" algn="just">
              <a:lnSpc>
                <a:spcPct val="150000"/>
              </a:lnSpc>
            </a:pP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互动过程设计：</a:t>
            </a:r>
            <a:endParaRPr lang="zh-CN" altLang="zh-CN" sz="2000" kern="1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73CCCF67-413D-E3D2-9742-2D406D2700F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8236" y="1063993"/>
            <a:ext cx="5148837" cy="5263610"/>
          </a:xfrm>
          <a:prstGeom prst="rect">
            <a:avLst/>
          </a:prstGeom>
          <a:noFill/>
          <a:ln>
            <a:noFill/>
          </a:ln>
        </p:spPr>
      </p:pic>
      <p:sp>
        <p:nvSpPr>
          <p:cNvPr id="3" name="灯片编号占位符 2">
            <a:extLst>
              <a:ext uri="{FF2B5EF4-FFF2-40B4-BE49-F238E27FC236}">
                <a16:creationId xmlns:a16="http://schemas.microsoft.com/office/drawing/2014/main" id="{16B6C93F-8C16-48E6-95EF-C7D9FD1E2B56}"/>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Tree>
    <p:extLst>
      <p:ext uri="{BB962C8B-B14F-4D97-AF65-F5344CB8AC3E}">
        <p14:creationId xmlns:p14="http://schemas.microsoft.com/office/powerpoint/2010/main" val="66984064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5334"/>
            <a:ext cx="12192000" cy="8831509"/>
          </a:xfrm>
          <a:prstGeom prst="rect">
            <a:avLst/>
          </a:prstGeom>
        </p:spPr>
      </p:pic>
      <p:sp>
        <p:nvSpPr>
          <p:cNvPr id="5" name="矩形 4"/>
          <p:cNvSpPr/>
          <p:nvPr/>
        </p:nvSpPr>
        <p:spPr>
          <a:xfrm>
            <a:off x="0" y="0"/>
            <a:ext cx="12192000" cy="7688943"/>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846530" y="-1770744"/>
            <a:ext cx="8399978" cy="7688943"/>
            <a:chOff x="-2846530" y="-1770744"/>
            <a:chExt cx="8399978" cy="7688943"/>
          </a:xfrm>
        </p:grpSpPr>
        <p:sp>
          <p:nvSpPr>
            <p:cNvPr id="2" name="椭圆 1"/>
            <p:cNvSpPr/>
            <p:nvPr/>
          </p:nvSpPr>
          <p:spPr>
            <a:xfrm>
              <a:off x="-2846530" y="-1770744"/>
              <a:ext cx="7688943" cy="7688943"/>
            </a:xfrm>
            <a:prstGeom prst="ellipse">
              <a:avLst/>
            </a:prstGeom>
            <a:gradFill>
              <a:gsLst>
                <a:gs pos="0">
                  <a:srgbClr val="703881"/>
                </a:gs>
                <a:gs pos="66000">
                  <a:srgbClr val="882959"/>
                </a:gs>
              </a:gsLst>
              <a:lin ang="5400000" scaled="1"/>
            </a:gradFill>
            <a:ln>
              <a:noFill/>
            </a:ln>
            <a:effectLst>
              <a:outerShdw blurRad="2794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5" name="文本框 14"/>
            <p:cNvSpPr txBox="1"/>
            <p:nvPr/>
          </p:nvSpPr>
          <p:spPr>
            <a:xfrm>
              <a:off x="-1214742" y="1161142"/>
              <a:ext cx="6768190" cy="37702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3900" b="0" i="0" u="none" strike="noStrike" kern="1200" cap="none" spc="0" normalizeH="0" baseline="0" noProof="0" dirty="0">
                  <a:ln>
                    <a:noFill/>
                  </a:ln>
                  <a:solidFill>
                    <a:prstClr val="white"/>
                  </a:solidFill>
                  <a:effectLst>
                    <a:outerShdw blurRad="63500" sx="101000" sy="101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rPr>
                <a:t>02</a:t>
              </a:r>
              <a:endParaRPr kumimoji="0" lang="zh-CN" altLang="en-US" sz="23900" b="0" i="0" u="none" strike="noStrike" kern="1200" cap="none" spc="0" normalizeH="0" baseline="0" noProof="0" dirty="0">
                <a:ln>
                  <a:noFill/>
                </a:ln>
                <a:solidFill>
                  <a:prstClr val="white"/>
                </a:solidFill>
                <a:effectLst>
                  <a:outerShdw blurRad="63500" sx="101000" sy="101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18" name="组合 17"/>
          <p:cNvGrpSpPr/>
          <p:nvPr/>
        </p:nvGrpSpPr>
        <p:grpSpPr>
          <a:xfrm>
            <a:off x="5140956" y="2474962"/>
            <a:ext cx="6477909" cy="1104149"/>
            <a:chOff x="5862081" y="2617371"/>
            <a:chExt cx="6477909" cy="1104149"/>
          </a:xfrm>
        </p:grpSpPr>
        <p:sp>
          <p:nvSpPr>
            <p:cNvPr id="16" name="文本框 15"/>
            <p:cNvSpPr txBox="1"/>
            <p:nvPr/>
          </p:nvSpPr>
          <p:spPr>
            <a:xfrm>
              <a:off x="5862082" y="2617371"/>
              <a:ext cx="6477908" cy="1015663"/>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6000" b="1" dirty="0">
                  <a:solidFill>
                    <a:prstClr val="black">
                      <a:lumMod val="75000"/>
                      <a:lumOff val="25000"/>
                    </a:prstClr>
                  </a:solidFill>
                  <a:latin typeface="思源黑体 CN Medium" panose="020B0600000000000000" pitchFamily="34" charset="-122"/>
                  <a:ea typeface="思源黑体 CN Medium" panose="020B0600000000000000" pitchFamily="34" charset="-122"/>
                </a:rPr>
                <a:t>设计任务</a:t>
              </a:r>
              <a:r>
                <a:rPr kumimoji="0" lang="zh-CN" altLang="en-US" sz="6000" b="1"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 </a:t>
              </a:r>
            </a:p>
          </p:txBody>
        </p:sp>
        <p:sp>
          <p:nvSpPr>
            <p:cNvPr id="17" name="文本框 16"/>
            <p:cNvSpPr txBox="1"/>
            <p:nvPr/>
          </p:nvSpPr>
          <p:spPr>
            <a:xfrm>
              <a:off x="5862081" y="3506076"/>
              <a:ext cx="6477909" cy="21544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rPr>
                <a:t>Design  task</a:t>
              </a:r>
              <a:endParaRPr kumimoji="0" lang="zh-CN" altLang="en-US" sz="8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p:txBody>
        </p:sp>
      </p:grpSp>
      <p:sp>
        <p:nvSpPr>
          <p:cNvPr id="19" name="圆: 空心 18"/>
          <p:cNvSpPr/>
          <p:nvPr/>
        </p:nvSpPr>
        <p:spPr>
          <a:xfrm>
            <a:off x="10808543" y="5670073"/>
            <a:ext cx="2766913" cy="2766913"/>
          </a:xfrm>
          <a:prstGeom prst="donut">
            <a:avLst/>
          </a:prstGeom>
          <a:gradFill>
            <a:gsLst>
              <a:gs pos="0">
                <a:srgbClr val="703881"/>
              </a:gs>
              <a:gs pos="66000">
                <a:srgbClr val="88295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6" name="灯片编号占位符 5">
            <a:extLst>
              <a:ext uri="{FF2B5EF4-FFF2-40B4-BE49-F238E27FC236}">
                <a16:creationId xmlns:a16="http://schemas.microsoft.com/office/drawing/2014/main" id="{22E929E3-AD8A-410F-8FF3-9C3F9ABC656A}"/>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custDataLst>
      <p:tags r:id="rId1"/>
    </p:custDataLst>
    <p:extLst>
      <p:ext uri="{BB962C8B-B14F-4D97-AF65-F5344CB8AC3E}">
        <p14:creationId xmlns:p14="http://schemas.microsoft.com/office/powerpoint/2010/main" val="2831860092"/>
      </p:ext>
    </p:extLst>
  </p:cSld>
  <p:clrMapOvr>
    <a:masterClrMapping/>
  </p:clrMapOvr>
  <p:transition spd="slow" advTm="242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7837"/>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1665"/>
          </a:xfrm>
          <a:prstGeom prst="rect">
            <a:avLst/>
          </a:prstGeom>
          <a:noFill/>
        </p:spPr>
        <p:txBody>
          <a:bodyPr wrap="square">
            <a:spAutoFit/>
          </a:bodyPr>
          <a:lstStyle/>
          <a:p>
            <a:pPr lvl="0">
              <a:defRPr/>
            </a:pPr>
            <a:r>
              <a:rPr kumimoji="0" lang="en-US" altLang="zh-CN" sz="2400" b="0" i="0" u="none" strike="noStrike" kern="1200" cap="none" spc="0" normalizeH="0" baseline="0" noProof="0" dirty="0">
                <a:ln>
                  <a:noFill/>
                </a:ln>
                <a:solidFill>
                  <a:prstClr val="white"/>
                </a:solidFill>
                <a:effectLst/>
                <a:uLnTx/>
                <a:uFillTx/>
                <a:latin typeface="HelveticaExt-Normal"/>
                <a:ea typeface="OPPOSans B"/>
                <a:cs typeface="+mn-cs"/>
              </a:rPr>
              <a:t>2.1 </a:t>
            </a:r>
            <a:r>
              <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rPr>
              <a:t>设计任务与关键指标</a:t>
            </a: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3" cstate="print">
              <a:lum bright="70000" contrast="-70000"/>
              <a:extLst>
                <a:ext uri="{BEBA8EAE-BF5A-486C-A8C5-ECC9F3942E4B}">
                  <a14:imgProps xmlns:a14="http://schemas.microsoft.com/office/drawing/2010/main">
                    <a14:imgLayer r:embed="rId4">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5">
              <a:biLevel thresh="25000"/>
            </a:blip>
            <a:srcRect l="30188"/>
            <a:stretch>
              <a:fillRect/>
            </a:stretch>
          </p:blipFill>
          <p:spPr>
            <a:xfrm>
              <a:off x="10483399" y="211219"/>
              <a:ext cx="1621585" cy="701101"/>
            </a:xfrm>
            <a:prstGeom prst="rect">
              <a:avLst/>
            </a:prstGeom>
          </p:spPr>
        </p:pic>
      </p:grpSp>
      <p:sp>
        <p:nvSpPr>
          <p:cNvPr id="9" name="文本框 8">
            <a:extLst>
              <a:ext uri="{FF2B5EF4-FFF2-40B4-BE49-F238E27FC236}">
                <a16:creationId xmlns:a16="http://schemas.microsoft.com/office/drawing/2014/main" id="{4021D1F1-0815-4FDB-B04F-BFA9A9DCCB50}"/>
              </a:ext>
            </a:extLst>
          </p:cNvPr>
          <p:cNvSpPr txBox="1"/>
          <p:nvPr/>
        </p:nvSpPr>
        <p:spPr>
          <a:xfrm>
            <a:off x="638506" y="1330491"/>
            <a:ext cx="4759608" cy="5032471"/>
          </a:xfrm>
          <a:prstGeom prst="rect">
            <a:avLst/>
          </a:prstGeom>
          <a:noFill/>
        </p:spPr>
        <p:txBody>
          <a:bodyPr wrap="square">
            <a:spAutoFit/>
          </a:bodyPr>
          <a:lstStyle/>
          <a:p>
            <a:pPr marL="342900" lvl="0" indent="-342900" algn="just">
              <a:lnSpc>
                <a:spcPts val="2000"/>
              </a:lnSpc>
              <a:spcBef>
                <a:spcPts val="600"/>
              </a:spcBef>
              <a:spcAft>
                <a:spcPts val="600"/>
              </a:spcAft>
              <a:buFont typeface="Wingdings" panose="05000000000000000000" pitchFamily="2" charset="2"/>
              <a:buChar char="p"/>
            </a:pPr>
            <a:r>
              <a:rPr lang="zh-CN" altLang="zh-CN" sz="1800" b="1" kern="100" dirty="0">
                <a:effectLst/>
                <a:latin typeface="+mn-ea"/>
                <a:cs typeface="Times New Roman" panose="02020603050405020304" pitchFamily="18" charset="0"/>
              </a:rPr>
              <a:t>预设动画设计：</a:t>
            </a:r>
            <a:r>
              <a:rPr lang="zh-CN" altLang="zh-CN" sz="1800" kern="100" dirty="0">
                <a:effectLst/>
                <a:latin typeface="+mn-ea"/>
                <a:cs typeface="Times New Roman" panose="02020603050405020304" pitchFamily="18" charset="0"/>
              </a:rPr>
              <a:t>该部分主要需要设计预设动画，包括常态展示阶段的介绍动画，观众控制阶段的开始前引导动画</a:t>
            </a:r>
            <a:r>
              <a:rPr lang="en-US" altLang="zh-CN" sz="1800" kern="100" dirty="0">
                <a:effectLst/>
                <a:latin typeface="+mn-ea"/>
                <a:cs typeface="Times New Roman" panose="02020603050405020304" pitchFamily="18" charset="0"/>
              </a:rPr>
              <a:t>+</a:t>
            </a:r>
            <a:r>
              <a:rPr lang="zh-CN" altLang="zh-CN" sz="1800" kern="100" dirty="0">
                <a:effectLst/>
                <a:latin typeface="+mn-ea"/>
                <a:cs typeface="Times New Roman" panose="02020603050405020304" pitchFamily="18" charset="0"/>
              </a:rPr>
              <a:t>任务说明、结算动画等；</a:t>
            </a:r>
          </a:p>
          <a:p>
            <a:pPr marL="342900" lvl="0" indent="-342900" algn="just">
              <a:lnSpc>
                <a:spcPts val="2000"/>
              </a:lnSpc>
              <a:spcBef>
                <a:spcPts val="600"/>
              </a:spcBef>
              <a:spcAft>
                <a:spcPts val="600"/>
              </a:spcAft>
              <a:buFont typeface="Wingdings" panose="05000000000000000000" pitchFamily="2" charset="2"/>
              <a:buChar char="p"/>
            </a:pPr>
            <a:r>
              <a:rPr lang="zh-CN" altLang="zh-CN" sz="1800" b="1" kern="100" dirty="0">
                <a:effectLst/>
                <a:latin typeface="+mn-ea"/>
                <a:cs typeface="Times New Roman" panose="02020603050405020304" pitchFamily="18" charset="0"/>
              </a:rPr>
              <a:t>展品外形设计：</a:t>
            </a:r>
            <a:r>
              <a:rPr lang="zh-CN" altLang="zh-CN" sz="1800" kern="100" dirty="0">
                <a:effectLst/>
                <a:latin typeface="+mn-ea"/>
                <a:cs typeface="Times New Roman" panose="02020603050405020304" pitchFamily="18" charset="0"/>
              </a:rPr>
              <a:t>该部分主要需要设计卫星、地球、太阳与展览柜等展示物品的外形，目的是能够提高展品的逼真性；</a:t>
            </a:r>
          </a:p>
          <a:p>
            <a:pPr marL="342900" lvl="0" indent="-342900" algn="just">
              <a:lnSpc>
                <a:spcPts val="2000"/>
              </a:lnSpc>
              <a:spcBef>
                <a:spcPts val="600"/>
              </a:spcBef>
              <a:spcAft>
                <a:spcPts val="600"/>
              </a:spcAft>
              <a:buFont typeface="Wingdings" panose="05000000000000000000" pitchFamily="2" charset="2"/>
              <a:buChar char="p"/>
            </a:pPr>
            <a:r>
              <a:rPr lang="zh-CN" altLang="zh-CN" sz="1800" b="1" kern="100" dirty="0">
                <a:effectLst/>
                <a:latin typeface="+mn-ea"/>
                <a:cs typeface="Times New Roman" panose="02020603050405020304" pitchFamily="18" charset="0"/>
              </a:rPr>
              <a:t>运动机构设计：</a:t>
            </a:r>
            <a:r>
              <a:rPr lang="zh-CN" altLang="zh-CN" sz="1800" kern="100" dirty="0">
                <a:effectLst/>
                <a:latin typeface="+mn-ea"/>
                <a:cs typeface="Times New Roman" panose="02020603050405020304" pitchFamily="18" charset="0"/>
              </a:rPr>
              <a:t>该部分主要需要设计能够实现卫星模型绕地公转与太阳能帆板旋转的运动机构，使得模型能够按照需求进行转动；</a:t>
            </a:r>
          </a:p>
          <a:p>
            <a:pPr marL="342900" lvl="0" indent="-342900" algn="just">
              <a:lnSpc>
                <a:spcPts val="2000"/>
              </a:lnSpc>
              <a:spcBef>
                <a:spcPts val="600"/>
              </a:spcBef>
              <a:spcAft>
                <a:spcPts val="600"/>
              </a:spcAft>
              <a:buFont typeface="Wingdings" panose="05000000000000000000" pitchFamily="2" charset="2"/>
              <a:buChar char="p"/>
            </a:pPr>
            <a:r>
              <a:rPr lang="zh-CN" altLang="zh-CN" sz="1800" b="1" kern="100" dirty="0">
                <a:effectLst/>
                <a:latin typeface="+mn-ea"/>
                <a:cs typeface="Times New Roman" panose="02020603050405020304" pitchFamily="18" charset="0"/>
              </a:rPr>
              <a:t>电器部分设计：</a:t>
            </a:r>
            <a:r>
              <a:rPr lang="zh-CN" altLang="zh-CN" sz="1800" kern="100" dirty="0">
                <a:effectLst/>
                <a:latin typeface="+mn-ea"/>
                <a:cs typeface="Times New Roman" panose="02020603050405020304" pitchFamily="18" charset="0"/>
              </a:rPr>
              <a:t>该部分主要需要设计展品中的电子器件，涉及到硬件的选用及接口、布线等设计；</a:t>
            </a:r>
          </a:p>
          <a:p>
            <a:pPr marL="342900" lvl="0" indent="-342900" algn="just">
              <a:lnSpc>
                <a:spcPts val="2000"/>
              </a:lnSpc>
              <a:spcBef>
                <a:spcPts val="600"/>
              </a:spcBef>
              <a:spcAft>
                <a:spcPts val="600"/>
              </a:spcAft>
              <a:buFont typeface="Wingdings" panose="05000000000000000000" pitchFamily="2" charset="2"/>
              <a:buChar char="p"/>
            </a:pPr>
            <a:r>
              <a:rPr lang="zh-CN" altLang="zh-CN" sz="1800" b="1" kern="100" dirty="0">
                <a:effectLst/>
                <a:latin typeface="+mn-ea"/>
                <a:cs typeface="Times New Roman" panose="02020603050405020304" pitchFamily="18" charset="0"/>
              </a:rPr>
              <a:t>程序部分设计：</a:t>
            </a:r>
            <a:r>
              <a:rPr lang="zh-CN" altLang="zh-CN" sz="1800" kern="100" dirty="0">
                <a:effectLst/>
                <a:latin typeface="+mn-ea"/>
                <a:cs typeface="Times New Roman" panose="02020603050405020304" pitchFamily="18" charset="0"/>
              </a:rPr>
              <a:t>该部分主要需要设计展品的电子器件中需要的软件程序，如执行机构的控制、传感数据的处理等。</a:t>
            </a:r>
          </a:p>
        </p:txBody>
      </p:sp>
      <p:cxnSp>
        <p:nvCxnSpPr>
          <p:cNvPr id="4" name="直接连接符 3">
            <a:extLst>
              <a:ext uri="{FF2B5EF4-FFF2-40B4-BE49-F238E27FC236}">
                <a16:creationId xmlns:a16="http://schemas.microsoft.com/office/drawing/2014/main" id="{DDA74648-78BC-49B0-A7F3-B57F4DA44637}"/>
              </a:ext>
            </a:extLst>
          </p:cNvPr>
          <p:cNvCxnSpPr>
            <a:cxnSpLocks/>
          </p:cNvCxnSpPr>
          <p:nvPr/>
        </p:nvCxnSpPr>
        <p:spPr>
          <a:xfrm>
            <a:off x="5644055" y="1273854"/>
            <a:ext cx="0" cy="5164783"/>
          </a:xfrm>
          <a:prstGeom prst="line">
            <a:avLst/>
          </a:prstGeom>
          <a:ln w="9525">
            <a:solidFill>
              <a:srgbClr val="7F2F69"/>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588AE5E-C016-4A5D-A3F9-4ADD42E0AB6C}"/>
              </a:ext>
            </a:extLst>
          </p:cNvPr>
          <p:cNvSpPr txBox="1"/>
          <p:nvPr/>
        </p:nvSpPr>
        <p:spPr>
          <a:xfrm>
            <a:off x="5889997" y="1273735"/>
            <a:ext cx="3430576" cy="1738938"/>
          </a:xfrm>
          <a:prstGeom prst="rect">
            <a:avLst/>
          </a:prstGeom>
          <a:noFill/>
        </p:spPr>
        <p:txBody>
          <a:bodyPr wrap="square" rtlCol="0">
            <a:spAutoFit/>
          </a:bodyPr>
          <a:lstStyle/>
          <a:p>
            <a:r>
              <a:rPr lang="zh-CN" altLang="en-US" sz="2800" b="1" dirty="0">
                <a:solidFill>
                  <a:srgbClr val="842B60"/>
                </a:solidFill>
              </a:rPr>
              <a:t>关键指标：</a:t>
            </a:r>
            <a:endParaRPr lang="en-US" altLang="zh-CN" sz="2800" b="1" dirty="0">
              <a:solidFill>
                <a:srgbClr val="842B60"/>
              </a:solidFill>
            </a:endParaRPr>
          </a:p>
          <a:p>
            <a:pPr marL="285750" indent="-285750">
              <a:spcBef>
                <a:spcPts val="600"/>
              </a:spcBef>
              <a:spcAft>
                <a:spcPts val="600"/>
              </a:spcAft>
              <a:buFont typeface="Wingdings" panose="05000000000000000000" pitchFamily="2" charset="2"/>
              <a:buChar char="n"/>
            </a:pPr>
            <a:r>
              <a:rPr lang="zh-CN" altLang="en-US" b="1" dirty="0"/>
              <a:t>卫星星体尺寸：</a:t>
            </a:r>
            <a:endParaRPr lang="en-US" altLang="zh-CN" b="1" dirty="0"/>
          </a:p>
          <a:p>
            <a:pPr marL="285750" indent="-285750">
              <a:spcBef>
                <a:spcPts val="600"/>
              </a:spcBef>
              <a:spcAft>
                <a:spcPts val="600"/>
              </a:spcAft>
              <a:buFont typeface="Wingdings" panose="05000000000000000000" pitchFamily="2" charset="2"/>
              <a:buChar char="n"/>
            </a:pPr>
            <a:r>
              <a:rPr lang="zh-CN" altLang="en-US" b="1" dirty="0"/>
              <a:t>太阳能帆板尺寸：</a:t>
            </a:r>
            <a:endParaRPr lang="en-US" altLang="zh-CN" b="1" dirty="0"/>
          </a:p>
          <a:p>
            <a:pPr marL="285750" indent="-285750">
              <a:spcBef>
                <a:spcPts val="600"/>
              </a:spcBef>
              <a:spcAft>
                <a:spcPts val="600"/>
              </a:spcAft>
              <a:buFont typeface="Wingdings" panose="05000000000000000000" pitchFamily="2" charset="2"/>
              <a:buChar char="n"/>
            </a:pPr>
            <a:r>
              <a:rPr lang="zh-CN" altLang="en-US" b="1" dirty="0"/>
              <a:t>公转轨道半径：</a:t>
            </a:r>
            <a:endParaRPr lang="en-US" altLang="zh-CN" b="1" dirty="0"/>
          </a:p>
        </p:txBody>
      </p:sp>
      <p:sp>
        <p:nvSpPr>
          <p:cNvPr id="23" name="文本框 22">
            <a:extLst>
              <a:ext uri="{FF2B5EF4-FFF2-40B4-BE49-F238E27FC236}">
                <a16:creationId xmlns:a16="http://schemas.microsoft.com/office/drawing/2014/main" id="{CE01B91D-C061-4DF9-8489-8D45652AE37E}"/>
              </a:ext>
            </a:extLst>
          </p:cNvPr>
          <p:cNvSpPr txBox="1"/>
          <p:nvPr/>
        </p:nvSpPr>
        <p:spPr>
          <a:xfrm>
            <a:off x="5889997" y="3634878"/>
            <a:ext cx="5606218" cy="1677382"/>
          </a:xfrm>
          <a:prstGeom prst="rect">
            <a:avLst/>
          </a:prstGeom>
          <a:noFill/>
        </p:spPr>
        <p:txBody>
          <a:bodyPr wrap="square" rtlCol="0">
            <a:spAutoFit/>
          </a:bodyPr>
          <a:lstStyle/>
          <a:p>
            <a:r>
              <a:rPr lang="zh-CN" altLang="en-US" sz="2800" b="1" dirty="0">
                <a:solidFill>
                  <a:srgbClr val="842B60"/>
                </a:solidFill>
              </a:rPr>
              <a:t>验收标准：</a:t>
            </a:r>
            <a:endParaRPr lang="en-US" altLang="zh-CN" sz="2800" b="1" dirty="0">
              <a:solidFill>
                <a:srgbClr val="842B60"/>
              </a:solidFill>
            </a:endParaRPr>
          </a:p>
          <a:p>
            <a:pPr marL="342900" lvl="0" indent="-342900" algn="just">
              <a:lnSpc>
                <a:spcPts val="2000"/>
              </a:lnSpc>
              <a:spcBef>
                <a:spcPts val="600"/>
              </a:spcBef>
              <a:spcAft>
                <a:spcPts val="600"/>
              </a:spcAft>
              <a:buFont typeface="Wingdings" panose="05000000000000000000" pitchFamily="2" charset="2"/>
              <a:buChar char="n"/>
            </a:pPr>
            <a:r>
              <a:rPr lang="zh-CN" altLang="zh-CN" sz="1800" kern="100" dirty="0">
                <a:effectLst/>
                <a:latin typeface="+mn-ea"/>
                <a:cs typeface="Times New Roman" panose="02020603050405020304" pitchFamily="18" charset="0"/>
              </a:rPr>
              <a:t>能够正确、完整地完成展示流程的各个环节</a:t>
            </a:r>
          </a:p>
          <a:p>
            <a:pPr marL="342900" lvl="0" indent="-342900" algn="just">
              <a:lnSpc>
                <a:spcPts val="2000"/>
              </a:lnSpc>
              <a:spcBef>
                <a:spcPts val="600"/>
              </a:spcBef>
              <a:spcAft>
                <a:spcPts val="600"/>
              </a:spcAft>
              <a:buFont typeface="Wingdings" panose="05000000000000000000" pitchFamily="2" charset="2"/>
              <a:buChar char="n"/>
            </a:pPr>
            <a:r>
              <a:rPr lang="zh-CN" altLang="zh-CN" sz="1800" kern="100" dirty="0">
                <a:effectLst/>
                <a:latin typeface="+mn-ea"/>
                <a:cs typeface="Times New Roman" panose="02020603050405020304" pitchFamily="18" charset="0"/>
              </a:rPr>
              <a:t>观众手动调节环节响应速度快，且反馈快速准确</a:t>
            </a:r>
          </a:p>
          <a:p>
            <a:pPr marL="342900" lvl="0" indent="-342900" algn="just">
              <a:lnSpc>
                <a:spcPts val="2000"/>
              </a:lnSpc>
              <a:spcBef>
                <a:spcPts val="600"/>
              </a:spcBef>
              <a:spcAft>
                <a:spcPts val="600"/>
              </a:spcAft>
              <a:buFont typeface="Wingdings" panose="05000000000000000000" pitchFamily="2" charset="2"/>
              <a:buChar char="n"/>
            </a:pPr>
            <a:r>
              <a:rPr lang="zh-CN" altLang="zh-CN" sz="1800" kern="100" dirty="0">
                <a:effectLst/>
                <a:latin typeface="+mn-ea"/>
                <a:cs typeface="Times New Roman" panose="02020603050405020304" pitchFamily="18" charset="0"/>
              </a:rPr>
              <a:t>具备较高的安全性与可靠性</a:t>
            </a:r>
          </a:p>
        </p:txBody>
      </p:sp>
      <p:sp>
        <p:nvSpPr>
          <p:cNvPr id="18" name="Rectangle 11">
            <a:extLst>
              <a:ext uri="{FF2B5EF4-FFF2-40B4-BE49-F238E27FC236}">
                <a16:creationId xmlns:a16="http://schemas.microsoft.com/office/drawing/2014/main" id="{232CB9C5-4A2E-4727-ABB6-79C86C1CDA0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a:extLst>
              <a:ext uri="{FF2B5EF4-FFF2-40B4-BE49-F238E27FC236}">
                <a16:creationId xmlns:a16="http://schemas.microsoft.com/office/drawing/2014/main" id="{D907FFAC-D336-4439-9BD9-32A806894790}"/>
              </a:ext>
            </a:extLst>
          </p:cNvPr>
          <p:cNvGraphicFramePr>
            <a:graphicFrameLocks noChangeAspect="1"/>
          </p:cNvGraphicFramePr>
          <p:nvPr>
            <p:extLst>
              <p:ext uri="{D42A27DB-BD31-4B8C-83A1-F6EECF244321}">
                <p14:modId xmlns:p14="http://schemas.microsoft.com/office/powerpoint/2010/main" val="1385046486"/>
              </p:ext>
            </p:extLst>
          </p:nvPr>
        </p:nvGraphicFramePr>
        <p:xfrm>
          <a:off x="8652114" y="1799546"/>
          <a:ext cx="2614613" cy="293688"/>
        </p:xfrm>
        <a:graphic>
          <a:graphicData uri="http://schemas.openxmlformats.org/presentationml/2006/ole">
            <mc:AlternateContent xmlns:mc="http://schemas.openxmlformats.org/markup-compatibility/2006">
              <mc:Choice xmlns:v="urn:schemas-microsoft-com:vml" Requires="v">
                <p:oleObj spid="_x0000_s3163" r:id="rId6" imgW="1586811" imgH="177723" progId="Equation.DSMT4">
                  <p:embed/>
                </p:oleObj>
              </mc:Choice>
              <mc:Fallback>
                <p:oleObj r:id="rId6" imgW="1586811" imgH="177723"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2114" y="1799546"/>
                        <a:ext cx="2614613" cy="293688"/>
                      </a:xfrm>
                      <a:prstGeom prst="rect">
                        <a:avLst/>
                      </a:prstGeom>
                      <a:noFill/>
                    </p:spPr>
                  </p:pic>
                </p:oleObj>
              </mc:Fallback>
            </mc:AlternateContent>
          </a:graphicData>
        </a:graphic>
      </p:graphicFrame>
      <p:sp>
        <p:nvSpPr>
          <p:cNvPr id="20" name="Rectangle 13">
            <a:extLst>
              <a:ext uri="{FF2B5EF4-FFF2-40B4-BE49-F238E27FC236}">
                <a16:creationId xmlns:a16="http://schemas.microsoft.com/office/drawing/2014/main" id="{C136ADDA-18EE-4F98-8EF8-2250E78E97E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 name="对象 20">
            <a:extLst>
              <a:ext uri="{FF2B5EF4-FFF2-40B4-BE49-F238E27FC236}">
                <a16:creationId xmlns:a16="http://schemas.microsoft.com/office/drawing/2014/main" id="{6C84A637-4580-4336-8776-6E6BA9956363}"/>
              </a:ext>
            </a:extLst>
          </p:cNvPr>
          <p:cNvGraphicFramePr>
            <a:graphicFrameLocks noChangeAspect="1"/>
          </p:cNvGraphicFramePr>
          <p:nvPr>
            <p:extLst>
              <p:ext uri="{D42A27DB-BD31-4B8C-83A1-F6EECF244321}">
                <p14:modId xmlns:p14="http://schemas.microsoft.com/office/powerpoint/2010/main" val="56328262"/>
              </p:ext>
            </p:extLst>
          </p:nvPr>
        </p:nvGraphicFramePr>
        <p:xfrm>
          <a:off x="8652114" y="2248780"/>
          <a:ext cx="1627085" cy="274448"/>
        </p:xfrm>
        <a:graphic>
          <a:graphicData uri="http://schemas.openxmlformats.org/presentationml/2006/ole">
            <mc:AlternateContent xmlns:mc="http://schemas.openxmlformats.org/markup-compatibility/2006">
              <mc:Choice xmlns:v="urn:schemas-microsoft-com:vml" Requires="v">
                <p:oleObj spid="_x0000_s3164" r:id="rId8" imgW="1053643" imgH="177723" progId="Equation.DSMT4">
                  <p:embed/>
                </p:oleObj>
              </mc:Choice>
              <mc:Fallback>
                <p:oleObj r:id="rId8" imgW="1053643" imgH="177723" progId="Equation.DSMT4">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52114" y="2248780"/>
                        <a:ext cx="1627085" cy="274448"/>
                      </a:xfrm>
                      <a:prstGeom prst="rect">
                        <a:avLst/>
                      </a:prstGeom>
                      <a:noFill/>
                    </p:spPr>
                  </p:pic>
                </p:oleObj>
              </mc:Fallback>
            </mc:AlternateContent>
          </a:graphicData>
        </a:graphic>
      </p:graphicFrame>
      <p:sp>
        <p:nvSpPr>
          <p:cNvPr id="22" name="Rectangle 15">
            <a:extLst>
              <a:ext uri="{FF2B5EF4-FFF2-40B4-BE49-F238E27FC236}">
                <a16:creationId xmlns:a16="http://schemas.microsoft.com/office/drawing/2014/main" id="{F91CEDD2-ADDD-4B1D-8C34-44707F2BFDD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 name="对象 23">
            <a:extLst>
              <a:ext uri="{FF2B5EF4-FFF2-40B4-BE49-F238E27FC236}">
                <a16:creationId xmlns:a16="http://schemas.microsoft.com/office/drawing/2014/main" id="{A1655F51-2F80-493D-8B50-7D2229B01CA0}"/>
              </a:ext>
            </a:extLst>
          </p:cNvPr>
          <p:cNvGraphicFramePr>
            <a:graphicFrameLocks noChangeAspect="1"/>
          </p:cNvGraphicFramePr>
          <p:nvPr>
            <p:extLst>
              <p:ext uri="{D42A27DB-BD31-4B8C-83A1-F6EECF244321}">
                <p14:modId xmlns:p14="http://schemas.microsoft.com/office/powerpoint/2010/main" val="1917628690"/>
              </p:ext>
            </p:extLst>
          </p:nvPr>
        </p:nvGraphicFramePr>
        <p:xfrm>
          <a:off x="8652114" y="2678774"/>
          <a:ext cx="764534" cy="274448"/>
        </p:xfrm>
        <a:graphic>
          <a:graphicData uri="http://schemas.openxmlformats.org/presentationml/2006/ole">
            <mc:AlternateContent xmlns:mc="http://schemas.openxmlformats.org/markup-compatibility/2006">
              <mc:Choice xmlns:v="urn:schemas-microsoft-com:vml" Requires="v">
                <p:oleObj spid="_x0000_s3165" r:id="rId10" imgW="494870" imgH="177646" progId="Equation.DSMT4">
                  <p:embed/>
                </p:oleObj>
              </mc:Choice>
              <mc:Fallback>
                <p:oleObj r:id="rId10" imgW="494870" imgH="177646" progId="Equation.DSMT4">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52114" y="2678774"/>
                        <a:ext cx="764534" cy="274448"/>
                      </a:xfrm>
                      <a:prstGeom prst="rect">
                        <a:avLst/>
                      </a:prstGeom>
                      <a:noFill/>
                    </p:spPr>
                  </p:pic>
                </p:oleObj>
              </mc:Fallback>
            </mc:AlternateContent>
          </a:graphicData>
        </a:graphic>
      </p:graphicFrame>
      <p:sp>
        <p:nvSpPr>
          <p:cNvPr id="26" name="灯片编号占位符 25">
            <a:extLst>
              <a:ext uri="{FF2B5EF4-FFF2-40B4-BE49-F238E27FC236}">
                <a16:creationId xmlns:a16="http://schemas.microsoft.com/office/drawing/2014/main" id="{83EF3FD1-A5C1-4446-B9A9-8F8CA5827EF3}"/>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54570080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17" grpId="0"/>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IMING" val="|0.7|0.6|0.5|1"/>
</p:tagLst>
</file>

<file path=ppt/tags/tag4.xml><?xml version="1.0" encoding="utf-8"?>
<p:tagLst xmlns:a="http://schemas.openxmlformats.org/drawingml/2006/main" xmlns:r="http://schemas.openxmlformats.org/officeDocument/2006/relationships" xmlns:p="http://schemas.openxmlformats.org/presentationml/2006/main">
  <p:tag name="TIMING" val="|0.5|0.5|0.4"/>
</p:tagLst>
</file>

<file path=ppt/tags/tag5.xml><?xml version="1.0" encoding="utf-8"?>
<p:tagLst xmlns:a="http://schemas.openxmlformats.org/drawingml/2006/main" xmlns:r="http://schemas.openxmlformats.org/officeDocument/2006/relationships" xmlns:p="http://schemas.openxmlformats.org/presentationml/2006/main">
  <p:tag name="TIMING" val="|0.4|0.3|0.3|0.4"/>
</p:tagLst>
</file>

<file path=ppt/tags/tag6.xml><?xml version="1.0" encoding="utf-8"?>
<p:tagLst xmlns:a="http://schemas.openxmlformats.org/drawingml/2006/main" xmlns:r="http://schemas.openxmlformats.org/officeDocument/2006/relationships" xmlns:p="http://schemas.openxmlformats.org/presentationml/2006/main">
  <p:tag name="TIMING" val="|0.4|0.3|0.3|0.4"/>
</p:tagLst>
</file>

<file path=ppt/tags/tag7.xml><?xml version="1.0" encoding="utf-8"?>
<p:tagLst xmlns:a="http://schemas.openxmlformats.org/drawingml/2006/main" xmlns:r="http://schemas.openxmlformats.org/officeDocument/2006/relationships" xmlns:p="http://schemas.openxmlformats.org/presentationml/2006/main">
  <p:tag name="TIMING" val="|0.4|0.3|0.3|0.4"/>
</p:tagLst>
</file>

<file path=ppt/tags/tag8.xml><?xml version="1.0" encoding="utf-8"?>
<p:tagLst xmlns:a="http://schemas.openxmlformats.org/drawingml/2006/main" xmlns:r="http://schemas.openxmlformats.org/officeDocument/2006/relationships" xmlns:p="http://schemas.openxmlformats.org/presentationml/2006/main">
  <p:tag name="TIMING" val="|0.4|0.3|0.3|0.4"/>
</p:tagLst>
</file>

<file path=ppt/tags/tag9.xml><?xml version="1.0" encoding="utf-8"?>
<p:tagLst xmlns:a="http://schemas.openxmlformats.org/drawingml/2006/main" xmlns:r="http://schemas.openxmlformats.org/officeDocument/2006/relationships" xmlns:p="http://schemas.openxmlformats.org/presentationml/2006/main">
  <p:tag name="TIMING" val="|0.7|0.6|0.5|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PPO+Helve">
      <a:majorFont>
        <a:latin typeface="等线 Light"/>
        <a:ea typeface="等线 Light"/>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PPO+Helve">
      <a:majorFont>
        <a:latin typeface="等线 Light"/>
        <a:ea typeface="等线 Light"/>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PPO+Helve">
      <a:majorFont>
        <a:latin typeface="等线 Light"/>
        <a:ea typeface="等线 Light"/>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PPO+Helve">
      <a:majorFont>
        <a:latin typeface="等线 Light"/>
        <a:ea typeface="等线 Light"/>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PPO+Helve">
      <a:majorFont>
        <a:latin typeface="等线 Light"/>
        <a:ea typeface="等线 Light"/>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1810</Words>
  <Application>Microsoft Office PowerPoint</Application>
  <PresentationFormat>宽屏</PresentationFormat>
  <Paragraphs>265</Paragraphs>
  <Slides>26</Slides>
  <Notes>2</Notes>
  <HiddenSlides>0</HiddenSlides>
  <MMClips>0</MMClips>
  <ScaleCrop>false</ScaleCrop>
  <HeadingPairs>
    <vt:vector size="8" baseType="variant">
      <vt:variant>
        <vt:lpstr>已用的字体</vt:lpstr>
      </vt:variant>
      <vt:variant>
        <vt:i4>12</vt:i4>
      </vt:variant>
      <vt:variant>
        <vt:lpstr>主题</vt:lpstr>
      </vt:variant>
      <vt:variant>
        <vt:i4>8</vt:i4>
      </vt:variant>
      <vt:variant>
        <vt:lpstr>嵌入 OLE 服务器</vt:lpstr>
      </vt:variant>
      <vt:variant>
        <vt:i4>2</vt:i4>
      </vt:variant>
      <vt:variant>
        <vt:lpstr>幻灯片标题</vt:lpstr>
      </vt:variant>
      <vt:variant>
        <vt:i4>26</vt:i4>
      </vt:variant>
    </vt:vector>
  </HeadingPairs>
  <TitlesOfParts>
    <vt:vector size="48" baseType="lpstr">
      <vt:lpstr>HelveticaExt-Normal</vt:lpstr>
      <vt:lpstr>等线</vt:lpstr>
      <vt:lpstr>等线 Light</vt:lpstr>
      <vt:lpstr>黑体</vt:lpstr>
      <vt:lpstr>思源黑体 CN Bold</vt:lpstr>
      <vt:lpstr>思源黑体 CN Light</vt:lpstr>
      <vt:lpstr>思源黑体 CN Medium</vt:lpstr>
      <vt:lpstr>微软雅黑</vt:lpstr>
      <vt:lpstr>Arial</vt:lpstr>
      <vt:lpstr>Calibri</vt:lpstr>
      <vt:lpstr>Times New Roman</vt:lpstr>
      <vt:lpstr>Wingdings</vt:lpstr>
      <vt:lpstr>Office 主题​​</vt:lpstr>
      <vt:lpstr>自定义设计方案</vt:lpstr>
      <vt:lpstr>1_自定义设计方案</vt:lpstr>
      <vt:lpstr>2_自定义设计方案</vt:lpstr>
      <vt:lpstr>3_自定义设计方案</vt:lpstr>
      <vt:lpstr>Office 主题</vt:lpstr>
      <vt:lpstr>4_自定义设计方案</vt:lpstr>
      <vt:lpstr>1_Office 主题</vt:lpstr>
      <vt:lpstr>think-cell 幻灯片</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Simon</cp:lastModifiedBy>
  <cp:revision>96</cp:revision>
  <dcterms:created xsi:type="dcterms:W3CDTF">2020-09-04T08:27:00Z</dcterms:created>
  <dcterms:modified xsi:type="dcterms:W3CDTF">2024-06-07T13:42:53Z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056C22ADB3234095AB7D7D3D2F4D75F3</vt:lpwstr>
  </property>
  <property fmtid="{D5CDD505-2E9C-101B-9397-08002B2CF9AE}" pid="3" name="KSOProductBuildVer">
    <vt:lpwstr>2052-11.1.0.10667</vt:lpwstr>
  </property>
</Properties>
</file>